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551" r:id="rId2"/>
    <p:sldId id="553" r:id="rId3"/>
    <p:sldId id="536" r:id="rId4"/>
    <p:sldId id="524" r:id="rId5"/>
    <p:sldId id="545" r:id="rId6"/>
    <p:sldId id="550" r:id="rId7"/>
    <p:sldId id="518" r:id="rId8"/>
    <p:sldId id="539" r:id="rId9"/>
    <p:sldId id="540" r:id="rId10"/>
    <p:sldId id="549" r:id="rId11"/>
    <p:sldId id="542" r:id="rId12"/>
  </p:sldIdLst>
  <p:sldSz cx="10693400" cy="7561263"/>
  <p:notesSz cx="6718300" cy="9855200"/>
  <p:defaultTextStyle>
    <a:defPPr>
      <a:defRPr lang="ru-RU"/>
    </a:defPPr>
    <a:lvl1pPr algn="l" defTabSz="1041400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1pPr>
    <a:lvl2pPr marL="520700" indent="-63500" algn="l" defTabSz="1041400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2pPr>
    <a:lvl3pPr marL="1041400" indent="-127000" algn="l" defTabSz="1041400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3pPr>
    <a:lvl4pPr marL="1563688" indent="-192088" algn="l" defTabSz="1041400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4pPr>
    <a:lvl5pPr marL="2084388" indent="-255588" algn="l" defTabSz="1041400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1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1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1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1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ABAD0"/>
    <a:srgbClr val="BAE6E8"/>
    <a:srgbClr val="80ABE0"/>
    <a:srgbClr val="CA6008"/>
    <a:srgbClr val="AD5207"/>
    <a:srgbClr val="3A7DCE"/>
    <a:srgbClr val="72A2DC"/>
    <a:srgbClr val="6AA4FA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69CF1AB2-1976-4502-BF36-3FF5EA218861}" styleName="Средний стиль 4 -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Средний стиль 1 -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BC89EF96-8CEA-46FF-86C4-4CE0E7609802}" styleName="Светлый стиль 3 - акцент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3B4B98B0-60AC-42C2-AFA5-B58CD77FA1E5}" styleName="Светлый стиль 1 - акцент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D113A9D2-9D6B-4929-AA2D-F23B5EE8CBE7}" styleName="Стиль из темы 2 - акцент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2A488322-F2BA-4B5B-9748-0D474271808F}" styleName="Средний стиль 3 - акцент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Средний стиль 2 -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BDBED569-4797-4DF1-A0F4-6AAB3CD982D8}" styleName="Светлый стиль 3 - акцент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2475" autoAdjust="0"/>
    <p:restoredTop sz="93838" autoAdjust="0"/>
  </p:normalViewPr>
  <p:slideViewPr>
    <p:cSldViewPr>
      <p:cViewPr>
        <p:scale>
          <a:sx n="90" d="100"/>
          <a:sy n="90" d="100"/>
        </p:scale>
        <p:origin x="-1116" y="360"/>
      </p:cViewPr>
      <p:guideLst>
        <p:guide orient="horz" pos="2382"/>
        <p:guide orient="horz" pos="1116"/>
        <p:guide orient="horz" pos="348"/>
        <p:guide orient="horz" pos="4470"/>
        <p:guide pos="3368"/>
        <p:guide pos="828"/>
        <p:guide pos="1824"/>
        <p:guide pos="6011"/>
        <p:guide pos="6457"/>
        <p:guide pos="606"/>
      </p:guideLst>
    </p:cSldViewPr>
  </p:slideViewPr>
  <p:outlineViewPr>
    <p:cViewPr>
      <p:scale>
        <a:sx n="33" d="100"/>
        <a:sy n="33" d="100"/>
      </p:scale>
      <p:origin x="0" y="132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2" d="100"/>
          <a:sy n="52" d="100"/>
        </p:scale>
        <p:origin x="-1932" y="-96"/>
      </p:cViewPr>
      <p:guideLst>
        <p:guide orient="horz" pos="3104"/>
        <p:guide pos="2116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1475" cy="492125"/>
          </a:xfrm>
          <a:prstGeom prst="rect">
            <a:avLst/>
          </a:prstGeom>
        </p:spPr>
        <p:txBody>
          <a:bodyPr vert="horz" lIns="90878" tIns="45439" rIns="90878" bIns="45439" rtlCol="0"/>
          <a:lstStyle>
            <a:lvl1pPr algn="l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05238" y="0"/>
            <a:ext cx="2911475" cy="492125"/>
          </a:xfrm>
          <a:prstGeom prst="rect">
            <a:avLst/>
          </a:prstGeom>
        </p:spPr>
        <p:txBody>
          <a:bodyPr vert="horz" lIns="90878" tIns="45439" rIns="90878" bIns="45439" rtlCol="0"/>
          <a:lstStyle>
            <a:lvl1pPr algn="r">
              <a:defRPr sz="1200" smtClean="0"/>
            </a:lvl1pPr>
          </a:lstStyle>
          <a:p>
            <a:pPr>
              <a:defRPr/>
            </a:pPr>
            <a:fld id="{238E6694-9F40-4CBC-B296-9842237DC3FE}" type="datetimeFigureOut">
              <a:rPr lang="ru-RU"/>
              <a:pPr>
                <a:defRPr/>
              </a:pPr>
              <a:t>27.07.2015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361488"/>
            <a:ext cx="2911475" cy="492125"/>
          </a:xfrm>
          <a:prstGeom prst="rect">
            <a:avLst/>
          </a:prstGeom>
        </p:spPr>
        <p:txBody>
          <a:bodyPr vert="horz" lIns="90878" tIns="45439" rIns="90878" bIns="45439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05238" y="9361488"/>
            <a:ext cx="2911475" cy="492125"/>
          </a:xfrm>
          <a:prstGeom prst="rect">
            <a:avLst/>
          </a:prstGeom>
        </p:spPr>
        <p:txBody>
          <a:bodyPr vert="horz" lIns="90878" tIns="45439" rIns="90878" bIns="45439" rtlCol="0" anchor="b"/>
          <a:lstStyle>
            <a:lvl1pPr algn="r">
              <a:defRPr sz="1200" smtClean="0"/>
            </a:lvl1pPr>
          </a:lstStyle>
          <a:p>
            <a:pPr>
              <a:defRPr/>
            </a:pPr>
            <a:fld id="{9ADD4ABF-E0BB-4AF7-887B-8F17A1F1927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52218295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media/image3.png>
</file>

<file path=ppt/media/image4.png>
</file>

<file path=ppt/media/image5.jpeg>
</file>

<file path=ppt/media/image6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11475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21" tIns="45560" rIns="91121" bIns="45560" numCol="1" anchor="t" anchorCtr="0" compatLnSpc="1">
            <a:prstTxWarp prst="textNoShape">
              <a:avLst/>
            </a:prstTxWarp>
          </a:bodyPr>
          <a:lstStyle>
            <a:lvl1pPr defTabSz="1039743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 bwMode="auto">
          <a:xfrm>
            <a:off x="3805238" y="0"/>
            <a:ext cx="2911475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21" tIns="45560" rIns="91121" bIns="45560" numCol="1" anchor="t" anchorCtr="0" compatLnSpc="1">
            <a:prstTxWarp prst="textNoShape">
              <a:avLst/>
            </a:prstTxWarp>
          </a:bodyPr>
          <a:lstStyle>
            <a:lvl1pPr algn="r" defTabSz="1039743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DA37FFA0-9202-48A9-9D1E-6142153C1C57}" type="datetimeFigureOut">
              <a:rPr lang="ru-RU"/>
              <a:pPr>
                <a:defRPr/>
              </a:pPr>
              <a:t>27.07.2015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744538" y="741363"/>
            <a:ext cx="5229225" cy="36988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641" tIns="45320" rIns="90641" bIns="45320" rtlCol="0" anchor="ctr"/>
          <a:lstStyle/>
          <a:p>
            <a:pPr lvl="0"/>
            <a:endParaRPr lang="ru-RU" noProof="0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 bwMode="auto">
          <a:xfrm>
            <a:off x="671513" y="4681538"/>
            <a:ext cx="5375275" cy="4433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21" tIns="45560" rIns="91121" bIns="4556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 bwMode="auto">
          <a:xfrm>
            <a:off x="0" y="9361488"/>
            <a:ext cx="2911475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21" tIns="45560" rIns="91121" bIns="45560" numCol="1" anchor="b" anchorCtr="0" compatLnSpc="1">
            <a:prstTxWarp prst="textNoShape">
              <a:avLst/>
            </a:prstTxWarp>
          </a:bodyPr>
          <a:lstStyle>
            <a:lvl1pPr defTabSz="1039743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 bwMode="auto">
          <a:xfrm>
            <a:off x="3805238" y="9361488"/>
            <a:ext cx="2911475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21" tIns="45560" rIns="91121" bIns="45560" numCol="1" anchor="b" anchorCtr="0" compatLnSpc="1">
            <a:prstTxWarp prst="textNoShape">
              <a:avLst/>
            </a:prstTxWarp>
          </a:bodyPr>
          <a:lstStyle>
            <a:lvl1pPr algn="r" defTabSz="1039743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5F11E513-942C-4668-B64D-F2CB83F49F8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52099149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defTabSz="1041400" rtl="0" eaLnBrk="0" fontAlgn="base" hangingPunct="0">
      <a:spcBef>
        <a:spcPct val="30000"/>
      </a:spcBef>
      <a:spcAft>
        <a:spcPct val="0"/>
      </a:spcAft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520700" algn="l" defTabSz="1041400" rtl="0" eaLnBrk="0" fontAlgn="base" hangingPunct="0">
      <a:spcBef>
        <a:spcPct val="30000"/>
      </a:spcBef>
      <a:spcAft>
        <a:spcPct val="0"/>
      </a:spcAft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1041400" algn="l" defTabSz="1041400" rtl="0" eaLnBrk="0" fontAlgn="base" hangingPunct="0">
      <a:spcBef>
        <a:spcPct val="30000"/>
      </a:spcBef>
      <a:spcAft>
        <a:spcPct val="0"/>
      </a:spcAft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563688" algn="l" defTabSz="1041400" rtl="0" eaLnBrk="0" fontAlgn="base" hangingPunct="0">
      <a:spcBef>
        <a:spcPct val="30000"/>
      </a:spcBef>
      <a:spcAft>
        <a:spcPct val="0"/>
      </a:spcAft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2084388" algn="l" defTabSz="1041400" rtl="0" eaLnBrk="0" fontAlgn="base" hangingPunct="0">
      <a:spcBef>
        <a:spcPct val="30000"/>
      </a:spcBef>
      <a:spcAft>
        <a:spcPct val="0"/>
      </a:spcAft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2606719" algn="l" defTabSz="1042688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3128064" algn="l" defTabSz="1042688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3649408" algn="l" defTabSz="1042688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4170751" algn="l" defTabSz="1042688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Заметки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ru-RU" smtClean="0"/>
          </a:p>
        </p:txBody>
      </p:sp>
      <p:sp>
        <p:nvSpPr>
          <p:cNvPr id="18435" name="Номер слайда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1035050"/>
            <a:fld id="{42F5B00F-5F1B-4617-88A0-C5EF5048A5EE}" type="slidenum">
              <a:rPr lang="ru-RU" smtClean="0">
                <a:solidFill>
                  <a:srgbClr val="000000"/>
                </a:solidFill>
              </a:rPr>
              <a:pPr defTabSz="1035050"/>
              <a:t>1</a:t>
            </a:fld>
            <a:endParaRPr lang="ru-RU" smtClean="0">
              <a:solidFill>
                <a:srgbClr val="000000"/>
              </a:solidFill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Образ слайда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58" name="Заметки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ru-RU" smtClean="0"/>
          </a:p>
        </p:txBody>
      </p:sp>
      <p:sp>
        <p:nvSpPr>
          <p:cNvPr id="19459" name="Номер слайда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1038225"/>
            <a:fld id="{4C5C1433-1767-4825-87EF-7F823F03D8B8}" type="slidenum">
              <a:rPr lang="ru-RU" smtClean="0"/>
              <a:pPr defTabSz="1038225"/>
              <a:t>4</a:t>
            </a:fld>
            <a:endParaRPr lang="ru-RU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Образ слайда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6" name="Заметки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ru-RU" smtClean="0"/>
          </a:p>
        </p:txBody>
      </p:sp>
      <p:sp>
        <p:nvSpPr>
          <p:cNvPr id="21507" name="Номер слайда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1038225"/>
            <a:fld id="{7E239FC9-57F6-4F4F-BCD1-C65006DC38ED}" type="slidenum">
              <a:rPr lang="ru-RU" smtClean="0"/>
              <a:pPr defTabSz="1038225"/>
              <a:t>5</a:t>
            </a:fld>
            <a:endParaRPr lang="ru-R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Z:\Projects\Текущие\Проектная\FNS_2012\_БРЭНДБУК\out\PPT\3_1_present-01.jpg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1588" y="1588"/>
            <a:ext cx="10691812" cy="7558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02005" y="3708625"/>
            <a:ext cx="9089390" cy="1620771"/>
          </a:xfrm>
        </p:spPr>
        <p:txBody>
          <a:bodyPr>
            <a:normAutofit/>
          </a:bodyPr>
          <a:lstStyle>
            <a:lvl1pPr>
              <a:defRPr sz="5700" b="1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604010" y="5364807"/>
            <a:ext cx="7485380" cy="1932323"/>
          </a:xfrm>
        </p:spPr>
        <p:txBody>
          <a:bodyPr>
            <a:normAutofit/>
          </a:bodyPr>
          <a:lstStyle>
            <a:lvl1pPr marL="0" indent="0" algn="ctr">
              <a:buNone/>
              <a:defRPr sz="3200" b="0">
                <a:solidFill>
                  <a:schemeClr val="bg1"/>
                </a:solidFill>
                <a:latin typeface="+mj-lt"/>
              </a:defRPr>
            </a:lvl1pPr>
            <a:lvl2pPr marL="5213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26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0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53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671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80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494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07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95981" y="5292884"/>
            <a:ext cx="6416040" cy="62485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095981" y="675613"/>
            <a:ext cx="6416040" cy="4536758"/>
          </a:xfrm>
        </p:spPr>
        <p:txBody>
          <a:bodyPr rtlCol="0">
            <a:normAutofit/>
          </a:bodyPr>
          <a:lstStyle>
            <a:lvl1pPr marL="0" indent="0">
              <a:buNone/>
              <a:defRPr sz="3700"/>
            </a:lvl1pPr>
            <a:lvl2pPr marL="521344" indent="0">
              <a:buNone/>
              <a:defRPr sz="3200"/>
            </a:lvl2pPr>
            <a:lvl3pPr marL="1042688" indent="0">
              <a:buNone/>
              <a:defRPr sz="2700"/>
            </a:lvl3pPr>
            <a:lvl4pPr marL="1564032" indent="0">
              <a:buNone/>
              <a:defRPr sz="2300"/>
            </a:lvl4pPr>
            <a:lvl5pPr marL="2085376" indent="0">
              <a:buNone/>
              <a:defRPr sz="2300"/>
            </a:lvl5pPr>
            <a:lvl6pPr marL="2606719" indent="0">
              <a:buNone/>
              <a:defRPr sz="2300"/>
            </a:lvl6pPr>
            <a:lvl7pPr marL="3128064" indent="0">
              <a:buNone/>
              <a:defRPr sz="2300"/>
            </a:lvl7pPr>
            <a:lvl8pPr marL="3649408" indent="0">
              <a:buNone/>
              <a:defRPr sz="2300"/>
            </a:lvl8pPr>
            <a:lvl9pPr marL="4170751" indent="0">
              <a:buNone/>
              <a:defRPr sz="2300"/>
            </a:lvl9pPr>
          </a:lstStyle>
          <a:p>
            <a:pPr lvl="0"/>
            <a:r>
              <a:rPr lang="ru-RU" noProof="0" dirty="0" smtClean="0"/>
              <a:t>Вставка рисунка</a:t>
            </a:r>
            <a:endParaRPr lang="ru-RU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2095981" y="5917739"/>
            <a:ext cx="6416040" cy="887398"/>
          </a:xfrm>
        </p:spPr>
        <p:txBody>
          <a:bodyPr/>
          <a:lstStyle>
            <a:lvl1pPr marL="0" indent="0">
              <a:buNone/>
              <a:defRPr sz="1600"/>
            </a:lvl1pPr>
            <a:lvl2pPr marL="521344" indent="0">
              <a:buNone/>
              <a:defRPr sz="1400"/>
            </a:lvl2pPr>
            <a:lvl3pPr marL="1042688" indent="0">
              <a:buNone/>
              <a:defRPr sz="1100"/>
            </a:lvl3pPr>
            <a:lvl4pPr marL="1564032" indent="0">
              <a:buNone/>
              <a:defRPr sz="1000"/>
            </a:lvl4pPr>
            <a:lvl5pPr marL="2085376" indent="0">
              <a:buNone/>
              <a:defRPr sz="1000"/>
            </a:lvl5pPr>
            <a:lvl6pPr marL="2606719" indent="0">
              <a:buNone/>
              <a:defRPr sz="1000"/>
            </a:lvl6pPr>
            <a:lvl7pPr marL="3128064" indent="0">
              <a:buNone/>
              <a:defRPr sz="1000"/>
            </a:lvl7pPr>
            <a:lvl8pPr marL="3649408" indent="0">
              <a:buNone/>
              <a:defRPr sz="1000"/>
            </a:lvl8pPr>
            <a:lvl9pPr marL="4170751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995863-1193-4D94-B2EA-5EC38893534A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B96C35-AEA1-4D31-9DC3-2E590DDABE4B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9067112" y="334306"/>
            <a:ext cx="2812588" cy="711318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25639" y="334306"/>
            <a:ext cx="8263250" cy="711318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502AC0-EF7B-43F9-9C9E-DF559DF70AB7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5500481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Z:\Projects\Текущие\Проектная\FNS_2012\_БРЭНДБУК\out\PPT\3_1_present_A4-03.png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1588" y="1588"/>
            <a:ext cx="10691812" cy="7559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TextBox 9"/>
          <p:cNvSpPr txBox="1"/>
          <p:nvPr userDrawn="1"/>
        </p:nvSpPr>
        <p:spPr>
          <a:xfrm>
            <a:off x="6931025" y="5653088"/>
            <a:ext cx="1079500" cy="415925"/>
          </a:xfrm>
          <a:prstGeom prst="rect">
            <a:avLst/>
          </a:prstGeom>
          <a:noFill/>
        </p:spPr>
        <p:txBody>
          <a:bodyPr lIns="91408" tIns="45704" rIns="91408" bIns="45704"/>
          <a:lstStyle/>
          <a:p>
            <a:pPr defTabSz="1042688" fontAlgn="auto">
              <a:spcBef>
                <a:spcPts val="0"/>
              </a:spcBef>
              <a:spcAft>
                <a:spcPts val="0"/>
              </a:spcAft>
              <a:defRPr/>
            </a:pPr>
            <a:endParaRPr lang="ru-RU" dirty="0">
              <a:latin typeface="+mn-lt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962028" y="1771652"/>
            <a:ext cx="8561139" cy="5324475"/>
          </a:xfrm>
        </p:spPr>
        <p:txBody>
          <a:bodyPr/>
          <a:lstStyle>
            <a:lvl1pPr marL="363410" indent="0">
              <a:buFontTx/>
              <a:buNone/>
              <a:defRPr b="1">
                <a:latin typeface="+mj-lt"/>
              </a:defRPr>
            </a:lvl1pPr>
            <a:lvl2pPr marL="360235" indent="3175">
              <a:defRPr>
                <a:latin typeface="+mj-lt"/>
              </a:defRPr>
            </a:lvl2pPr>
            <a:lvl3pPr marL="628428" indent="-260258">
              <a:tabLst/>
              <a:defRPr>
                <a:latin typeface="+mj-lt"/>
              </a:defRPr>
            </a:lvl3pPr>
            <a:lvl4pPr marL="0" indent="360235">
              <a:lnSpc>
                <a:spcPts val="1800"/>
              </a:lnSpc>
              <a:spcBef>
                <a:spcPts val="400"/>
              </a:spcBef>
              <a:defRPr>
                <a:latin typeface="+mj-lt"/>
              </a:defRPr>
            </a:lvl4pPr>
            <a:lvl5pPr>
              <a:lnSpc>
                <a:spcPts val="1800"/>
              </a:lnSpc>
              <a:spcBef>
                <a:spcPts val="400"/>
              </a:spcBef>
              <a:buNone/>
              <a:defRPr>
                <a:latin typeface="+mj-lt"/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13" name="Заголовок 12"/>
          <p:cNvSpPr>
            <a:spLocks noGrp="1"/>
          </p:cNvSpPr>
          <p:nvPr>
            <p:ph type="title"/>
          </p:nvPr>
        </p:nvSpPr>
        <p:spPr>
          <a:xfrm>
            <a:off x="962026" y="552454"/>
            <a:ext cx="8580438" cy="1219199"/>
          </a:xfrm>
        </p:spPr>
        <p:txBody>
          <a:bodyPr/>
          <a:lstStyle>
            <a:lvl1pPr marL="0" marR="0" indent="0" defTabSz="1042688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tabLst/>
              <a:defRPr sz="5400"/>
            </a:lvl1pPr>
          </a:lstStyle>
          <a:p>
            <a:pPr lvl="0"/>
            <a:r>
              <a:rPr lang="en-US" noProof="0" dirty="0" smtClean="0"/>
              <a:t>Click to edit Master title style</a:t>
            </a:r>
            <a:endParaRPr lang="ru-RU" noProof="0" dirty="0" smtClean="0"/>
          </a:p>
        </p:txBody>
      </p:sp>
      <p:sp>
        <p:nvSpPr>
          <p:cNvPr id="6" name="Номер слайда 1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CAD426-B753-417E-B2BA-7030A267A7E2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Z:\Projects\Текущие\Проектная\FNS_2012\_БРЭНДБУК\out\PPT\3_1_present_A4-04.png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10691813" cy="7559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962028" y="1771652"/>
            <a:ext cx="8561139" cy="5324475"/>
          </a:xfrm>
        </p:spPr>
        <p:txBody>
          <a:bodyPr/>
          <a:lstStyle>
            <a:lvl1pPr marL="363410" indent="0">
              <a:buFontTx/>
              <a:buNone/>
              <a:defRPr b="1">
                <a:latin typeface="+mj-lt"/>
              </a:defRPr>
            </a:lvl1pPr>
            <a:lvl2pPr marL="363410" indent="0">
              <a:defRPr>
                <a:latin typeface="+mj-lt"/>
              </a:defRPr>
            </a:lvl2pPr>
            <a:lvl3pPr marL="628428" indent="-260258">
              <a:defRPr>
                <a:latin typeface="+mj-lt"/>
              </a:defRPr>
            </a:lvl3pPr>
            <a:lvl4pPr marL="0" indent="360235">
              <a:defRPr>
                <a:latin typeface="+mj-lt"/>
              </a:defRPr>
            </a:lvl4pPr>
            <a:lvl5pPr marL="1434593" indent="0">
              <a:buNone/>
              <a:defRPr>
                <a:latin typeface="+mj-lt"/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>
          <a:xfrm>
            <a:off x="961197" y="552454"/>
            <a:ext cx="8581268" cy="1219199"/>
          </a:xfrm>
        </p:spPr>
        <p:txBody>
          <a:bodyPr/>
          <a:lstStyle>
            <a:lvl1pPr marL="0" marR="0" indent="0" defTabSz="1042688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tabLst/>
              <a:defRPr sz="5400"/>
            </a:lvl1pPr>
          </a:lstStyle>
          <a:p>
            <a:pPr lvl="0"/>
            <a:r>
              <a:rPr lang="en-US" noProof="0" dirty="0" smtClean="0"/>
              <a:t>Click to edit Master title style</a:t>
            </a:r>
            <a:endParaRPr lang="ru-RU" noProof="0" dirty="0" smtClean="0"/>
          </a:p>
        </p:txBody>
      </p:sp>
      <p:sp>
        <p:nvSpPr>
          <p:cNvPr id="5" name="Номер слайда 19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ECBEB4-DD1D-4265-A8BE-F0419C5A1E66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Z:\Projects\Текущие\Проектная\FNS_2012\_БРЭНДБУК\out\PPT\3_1_present_A4-03.png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10691813" cy="7558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62028" y="1116335"/>
            <a:ext cx="8561139" cy="2232248"/>
          </a:xfrm>
        </p:spPr>
        <p:txBody>
          <a:bodyPr anchor="t"/>
          <a:lstStyle>
            <a:lvl1pPr algn="l">
              <a:defRPr sz="4600" b="1" cap="all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962028" y="3781425"/>
            <a:ext cx="8561139" cy="3314700"/>
          </a:xfrm>
        </p:spPr>
        <p:txBody>
          <a:bodyPr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1344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42688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6403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8537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0671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2806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4940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7075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Номер слайда 1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85E8CD-110C-4D0D-A18A-3BB6CC6DF567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 descr="Z:\Projects\Текущие\Проектная\FNS_2012\_БРЭНДБУК\out\PPT\3_1_present_A4-03.png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1588" y="1588"/>
            <a:ext cx="10691812" cy="7559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62026" y="552451"/>
            <a:ext cx="8580438" cy="1219200"/>
          </a:xfrm>
        </p:spPr>
        <p:txBody>
          <a:bodyPr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962026" y="1771650"/>
            <a:ext cx="4234282" cy="5177334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9960" y="1771650"/>
            <a:ext cx="4262505" cy="5177334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6" name="Номер слайда 1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6277E1-0BA2-4BE8-B352-94D5A8B3D6D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62026" y="552450"/>
            <a:ext cx="9196705" cy="12192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962027" y="1771650"/>
            <a:ext cx="4297419" cy="626250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344" indent="0">
              <a:buNone/>
              <a:defRPr sz="2300" b="1"/>
            </a:lvl2pPr>
            <a:lvl3pPr marL="1042688" indent="0">
              <a:buNone/>
              <a:defRPr sz="2100" b="1"/>
            </a:lvl3pPr>
            <a:lvl4pPr marL="1564032" indent="0">
              <a:buNone/>
              <a:defRPr sz="1800" b="1"/>
            </a:lvl4pPr>
            <a:lvl5pPr marL="2085376" indent="0">
              <a:buNone/>
              <a:defRPr sz="1800" b="1"/>
            </a:lvl5pPr>
            <a:lvl6pPr marL="2606719" indent="0">
              <a:buNone/>
              <a:defRPr sz="1800" b="1"/>
            </a:lvl6pPr>
            <a:lvl7pPr marL="3128064" indent="0">
              <a:buNone/>
              <a:defRPr sz="1800" b="1"/>
            </a:lvl7pPr>
            <a:lvl8pPr marL="3649408" indent="0">
              <a:buNone/>
              <a:defRPr sz="1800" b="1"/>
            </a:lvl8pPr>
            <a:lvl9pPr marL="4170751" indent="0">
              <a:buNone/>
              <a:defRPr sz="18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962027" y="2397901"/>
            <a:ext cx="4297419" cy="4698224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346703" y="1771650"/>
            <a:ext cx="4195762" cy="626250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344" indent="0">
              <a:buNone/>
              <a:defRPr sz="2300" b="1"/>
            </a:lvl2pPr>
            <a:lvl3pPr marL="1042688" indent="0">
              <a:buNone/>
              <a:defRPr sz="2100" b="1"/>
            </a:lvl3pPr>
            <a:lvl4pPr marL="1564032" indent="0">
              <a:buNone/>
              <a:defRPr sz="1800" b="1"/>
            </a:lvl4pPr>
            <a:lvl5pPr marL="2085376" indent="0">
              <a:buNone/>
              <a:defRPr sz="1800" b="1"/>
            </a:lvl5pPr>
            <a:lvl6pPr marL="2606719" indent="0">
              <a:buNone/>
              <a:defRPr sz="1800" b="1"/>
            </a:lvl6pPr>
            <a:lvl7pPr marL="3128064" indent="0">
              <a:buNone/>
              <a:defRPr sz="1800" b="1"/>
            </a:lvl7pPr>
            <a:lvl8pPr marL="3649408" indent="0">
              <a:buNone/>
              <a:defRPr sz="1800" b="1"/>
            </a:lvl8pPr>
            <a:lvl9pPr marL="4170751" indent="0">
              <a:buNone/>
              <a:defRPr sz="18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5346703" y="2412479"/>
            <a:ext cx="4195762" cy="4683646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547DAA-7B98-44F5-87DC-7ED898B7989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Z:\Projects\Текущие\Проектная\FNS_2012\_БРЭНДБУК\out\PPT\3_1_present_A4-03.png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1588" y="1588"/>
            <a:ext cx="10691812" cy="7559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62026" y="552451"/>
            <a:ext cx="9196705" cy="1219200"/>
          </a:xfrm>
        </p:spPr>
        <p:txBody>
          <a:bodyPr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4" name="Дата 10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B4126A-B16D-453B-9280-1D20837520F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  <p:sp>
        <p:nvSpPr>
          <p:cNvPr id="6" name="Нижний колонтитул 12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9578975" y="6475413"/>
            <a:ext cx="663575" cy="719137"/>
          </a:xfrm>
        </p:spPr>
        <p:txBody>
          <a:bodyPr/>
          <a:lstStyle>
            <a:lvl1pPr algn="ctr">
              <a:defRPr sz="2700" i="0">
                <a:solidFill>
                  <a:schemeClr val="bg1"/>
                </a:solidFill>
                <a:latin typeface="+mj-lt"/>
              </a:defRPr>
            </a:lvl1pPr>
          </a:lstStyle>
          <a:p>
            <a:pPr>
              <a:defRPr/>
            </a:pPr>
            <a:fld id="{80CAC5FC-30A8-40C6-91BD-1004F6791BDD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4673" y="301050"/>
            <a:ext cx="3518055" cy="1281214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180822" y="301051"/>
            <a:ext cx="5977908" cy="645332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534673" y="1582265"/>
            <a:ext cx="3518055" cy="5172114"/>
          </a:xfrm>
        </p:spPr>
        <p:txBody>
          <a:bodyPr/>
          <a:lstStyle>
            <a:lvl1pPr marL="0" indent="0">
              <a:buNone/>
              <a:defRPr sz="1600"/>
            </a:lvl1pPr>
            <a:lvl2pPr marL="521344" indent="0">
              <a:buNone/>
              <a:defRPr sz="1400"/>
            </a:lvl2pPr>
            <a:lvl3pPr marL="1042688" indent="0">
              <a:buNone/>
              <a:defRPr sz="1100"/>
            </a:lvl3pPr>
            <a:lvl4pPr marL="1564032" indent="0">
              <a:buNone/>
              <a:defRPr sz="1000"/>
            </a:lvl4pPr>
            <a:lvl5pPr marL="2085376" indent="0">
              <a:buNone/>
              <a:defRPr sz="1000"/>
            </a:lvl5pPr>
            <a:lvl6pPr marL="2606719" indent="0">
              <a:buNone/>
              <a:defRPr sz="1000"/>
            </a:lvl6pPr>
            <a:lvl7pPr marL="3128064" indent="0">
              <a:buNone/>
              <a:defRPr sz="1000"/>
            </a:lvl7pPr>
            <a:lvl8pPr marL="3649408" indent="0">
              <a:buNone/>
              <a:defRPr sz="1000"/>
            </a:lvl8pPr>
            <a:lvl9pPr marL="4170751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C2963D-581F-4E04-8E4B-6EAF18412FA6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954088" y="539750"/>
            <a:ext cx="8588375" cy="1223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04269" tIns="52135" rIns="104269" bIns="5213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954088" y="1763713"/>
            <a:ext cx="8588375" cy="5332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04269" tIns="52135" rIns="104269" bIns="5213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534988" y="7008813"/>
            <a:ext cx="2495550" cy="401637"/>
          </a:xfrm>
          <a:prstGeom prst="rect">
            <a:avLst/>
          </a:prstGeom>
        </p:spPr>
        <p:txBody>
          <a:bodyPr vert="horz" lIns="104269" tIns="52135" rIns="104269" bIns="52135" rtlCol="0" anchor="ctr"/>
          <a:lstStyle>
            <a:lvl1pPr algn="l" defTabSz="1042688" fontAlgn="auto">
              <a:spcBef>
                <a:spcPts val="0"/>
              </a:spcBef>
              <a:spcAft>
                <a:spcPts val="0"/>
              </a:spcAft>
              <a:defRPr sz="14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652838" y="7008813"/>
            <a:ext cx="3387725" cy="401637"/>
          </a:xfrm>
          <a:prstGeom prst="rect">
            <a:avLst/>
          </a:prstGeom>
        </p:spPr>
        <p:txBody>
          <a:bodyPr vert="horz" lIns="104269" tIns="52135" rIns="104269" bIns="52135" rtlCol="0" anchor="ctr"/>
          <a:lstStyle>
            <a:lvl1pPr algn="ctr" defTabSz="1042688" fontAlgn="auto">
              <a:spcBef>
                <a:spcPts val="0"/>
              </a:spcBef>
              <a:spcAft>
                <a:spcPts val="0"/>
              </a:spcAft>
              <a:defRPr sz="14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9734550" y="6661150"/>
            <a:ext cx="725488" cy="696913"/>
          </a:xfrm>
          <a:prstGeom prst="rect">
            <a:avLst/>
          </a:prstGeom>
        </p:spPr>
        <p:txBody>
          <a:bodyPr vert="horz" lIns="104269" tIns="52135" rIns="104269" bIns="52135" rtlCol="0" anchor="ctr">
            <a:normAutofit/>
          </a:bodyPr>
          <a:lstStyle>
            <a:lvl1pPr algn="ctr" defTabSz="1042688" fontAlgn="auto">
              <a:lnSpc>
                <a:spcPts val="2400"/>
              </a:lnSpc>
              <a:spcBef>
                <a:spcPts val="0"/>
              </a:spcBef>
              <a:spcAft>
                <a:spcPts val="0"/>
              </a:spcAft>
              <a:defRPr sz="2700"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fld id="{BFF14478-484E-40A0-875C-1F0A08ADD3BB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0" r:id="rId6"/>
    <p:sldLayoutId id="2147483666" r:id="rId7"/>
    <p:sldLayoutId id="2147483667" r:id="rId8"/>
    <p:sldLayoutId id="2147483659" r:id="rId9"/>
    <p:sldLayoutId id="2147483658" r:id="rId10"/>
    <p:sldLayoutId id="2147483657" r:id="rId11"/>
    <p:sldLayoutId id="2147483656" r:id="rId12"/>
    <p:sldLayoutId id="2147483668" r:id="rId13"/>
  </p:sldLayoutIdLst>
  <p:hf hdr="0" ftr="0" dt="0"/>
  <p:txStyles>
    <p:titleStyle>
      <a:lvl1pPr algn="l" defTabSz="1041400" rtl="0" eaLnBrk="0" fontAlgn="base" hangingPunct="0">
        <a:lnSpc>
          <a:spcPts val="5200"/>
        </a:lnSpc>
        <a:spcBef>
          <a:spcPct val="0"/>
        </a:spcBef>
        <a:spcAft>
          <a:spcPct val="0"/>
        </a:spcAft>
        <a:defRPr sz="4200" b="1" kern="1200">
          <a:solidFill>
            <a:srgbClr val="005AA9"/>
          </a:solidFill>
          <a:latin typeface="+mj-lt"/>
          <a:ea typeface="+mj-ea"/>
          <a:cs typeface="+mj-cs"/>
        </a:defRPr>
      </a:lvl1pPr>
      <a:lvl2pPr algn="l" defTabSz="1041400" rtl="0" eaLnBrk="0" fontAlgn="base" hangingPunct="0">
        <a:lnSpc>
          <a:spcPts val="5200"/>
        </a:lnSpc>
        <a:spcBef>
          <a:spcPct val="0"/>
        </a:spcBef>
        <a:spcAft>
          <a:spcPct val="0"/>
        </a:spcAft>
        <a:defRPr sz="4200" b="1">
          <a:solidFill>
            <a:srgbClr val="005AA9"/>
          </a:solidFill>
          <a:latin typeface="Calibri" pitchFamily="34" charset="0"/>
        </a:defRPr>
      </a:lvl2pPr>
      <a:lvl3pPr algn="l" defTabSz="1041400" rtl="0" eaLnBrk="0" fontAlgn="base" hangingPunct="0">
        <a:lnSpc>
          <a:spcPts val="5200"/>
        </a:lnSpc>
        <a:spcBef>
          <a:spcPct val="0"/>
        </a:spcBef>
        <a:spcAft>
          <a:spcPct val="0"/>
        </a:spcAft>
        <a:defRPr sz="4200" b="1">
          <a:solidFill>
            <a:srgbClr val="005AA9"/>
          </a:solidFill>
          <a:latin typeface="Calibri" pitchFamily="34" charset="0"/>
        </a:defRPr>
      </a:lvl3pPr>
      <a:lvl4pPr algn="l" defTabSz="1041400" rtl="0" eaLnBrk="0" fontAlgn="base" hangingPunct="0">
        <a:lnSpc>
          <a:spcPts val="5200"/>
        </a:lnSpc>
        <a:spcBef>
          <a:spcPct val="0"/>
        </a:spcBef>
        <a:spcAft>
          <a:spcPct val="0"/>
        </a:spcAft>
        <a:defRPr sz="4200" b="1">
          <a:solidFill>
            <a:srgbClr val="005AA9"/>
          </a:solidFill>
          <a:latin typeface="Calibri" pitchFamily="34" charset="0"/>
        </a:defRPr>
      </a:lvl4pPr>
      <a:lvl5pPr algn="l" defTabSz="1041400" rtl="0" eaLnBrk="0" fontAlgn="base" hangingPunct="0">
        <a:lnSpc>
          <a:spcPts val="5200"/>
        </a:lnSpc>
        <a:spcBef>
          <a:spcPct val="0"/>
        </a:spcBef>
        <a:spcAft>
          <a:spcPct val="0"/>
        </a:spcAft>
        <a:defRPr sz="4200" b="1">
          <a:solidFill>
            <a:srgbClr val="005AA9"/>
          </a:solidFill>
          <a:latin typeface="Calibri" pitchFamily="34" charset="0"/>
        </a:defRPr>
      </a:lvl5pPr>
      <a:lvl6pPr marL="457200" algn="l" defTabSz="1041400" rtl="0" fontAlgn="base">
        <a:lnSpc>
          <a:spcPts val="5200"/>
        </a:lnSpc>
        <a:spcBef>
          <a:spcPct val="0"/>
        </a:spcBef>
        <a:spcAft>
          <a:spcPct val="0"/>
        </a:spcAft>
        <a:defRPr sz="4200" b="1">
          <a:solidFill>
            <a:srgbClr val="005AA9"/>
          </a:solidFill>
          <a:latin typeface="Calibri" pitchFamily="34" charset="0"/>
        </a:defRPr>
      </a:lvl6pPr>
      <a:lvl7pPr marL="914400" algn="l" defTabSz="1041400" rtl="0" fontAlgn="base">
        <a:lnSpc>
          <a:spcPts val="5200"/>
        </a:lnSpc>
        <a:spcBef>
          <a:spcPct val="0"/>
        </a:spcBef>
        <a:spcAft>
          <a:spcPct val="0"/>
        </a:spcAft>
        <a:defRPr sz="4200" b="1">
          <a:solidFill>
            <a:srgbClr val="005AA9"/>
          </a:solidFill>
          <a:latin typeface="Calibri" pitchFamily="34" charset="0"/>
        </a:defRPr>
      </a:lvl7pPr>
      <a:lvl8pPr marL="1371600" algn="l" defTabSz="1041400" rtl="0" fontAlgn="base">
        <a:lnSpc>
          <a:spcPts val="5200"/>
        </a:lnSpc>
        <a:spcBef>
          <a:spcPct val="0"/>
        </a:spcBef>
        <a:spcAft>
          <a:spcPct val="0"/>
        </a:spcAft>
        <a:defRPr sz="4200" b="1">
          <a:solidFill>
            <a:srgbClr val="005AA9"/>
          </a:solidFill>
          <a:latin typeface="Calibri" pitchFamily="34" charset="0"/>
        </a:defRPr>
      </a:lvl8pPr>
      <a:lvl9pPr marL="1828800" algn="l" defTabSz="1041400" rtl="0" fontAlgn="base">
        <a:lnSpc>
          <a:spcPts val="5200"/>
        </a:lnSpc>
        <a:spcBef>
          <a:spcPct val="0"/>
        </a:spcBef>
        <a:spcAft>
          <a:spcPct val="0"/>
        </a:spcAft>
        <a:defRPr sz="4200" b="1">
          <a:solidFill>
            <a:srgbClr val="005AA9"/>
          </a:solidFill>
          <a:latin typeface="Calibri" pitchFamily="34" charset="0"/>
        </a:defRPr>
      </a:lvl9pPr>
    </p:titleStyle>
    <p:bodyStyle>
      <a:lvl1pPr marL="361950" indent="-361950" algn="l" defTabSz="1041400" rtl="0" eaLnBrk="0" fontAlgn="base" hangingPunct="0">
        <a:spcBef>
          <a:spcPct val="20000"/>
        </a:spcBef>
        <a:spcAft>
          <a:spcPct val="0"/>
        </a:spcAft>
        <a:buFont typeface="Calibri" pitchFamily="34" charset="0"/>
        <a:buChar char="•"/>
        <a:defRPr sz="3700" kern="1200">
          <a:solidFill>
            <a:srgbClr val="005AA9"/>
          </a:solidFill>
          <a:latin typeface="+mj-lt"/>
          <a:ea typeface="+mn-ea"/>
          <a:cs typeface="+mn-cs"/>
        </a:defRPr>
      </a:lvl1pPr>
      <a:lvl2pPr marL="361950" indent="95250" algn="l" defTabSz="10414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400" kern="1200">
          <a:solidFill>
            <a:srgbClr val="504F53"/>
          </a:solidFill>
          <a:latin typeface="+mj-lt"/>
          <a:ea typeface="+mn-ea"/>
          <a:cs typeface="+mn-cs"/>
        </a:defRPr>
      </a:lvl2pPr>
      <a:lvl3pPr marL="711200" indent="-258763" algn="l" defTabSz="10414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rgbClr val="504F53"/>
          </a:solidFill>
          <a:latin typeface="+mj-lt"/>
          <a:ea typeface="+mn-ea"/>
          <a:cs typeface="+mn-cs"/>
        </a:defRPr>
      </a:lvl3pPr>
      <a:lvl4pPr marL="1600200" indent="-1241425" algn="just" defTabSz="1041400" rtl="0" eaLnBrk="0" fontAlgn="base" hangingPunct="0">
        <a:lnSpc>
          <a:spcPts val="1800"/>
        </a:lnSpc>
        <a:spcBef>
          <a:spcPts val="400"/>
        </a:spcBef>
        <a:spcAft>
          <a:spcPct val="0"/>
        </a:spcAft>
        <a:buFont typeface="Arial" charset="0"/>
        <a:buChar char="–"/>
        <a:defRPr sz="1600" kern="1200">
          <a:solidFill>
            <a:srgbClr val="504F53"/>
          </a:solidFill>
          <a:latin typeface="+mj-lt"/>
          <a:ea typeface="+mn-ea"/>
          <a:cs typeface="+mn-cs"/>
        </a:defRPr>
      </a:lvl4pPr>
      <a:lvl5pPr marL="1433513" indent="395288" algn="l" defTabSz="1041400" rtl="0" eaLnBrk="0" fontAlgn="base" hangingPunct="0">
        <a:lnSpc>
          <a:spcPts val="1800"/>
        </a:lnSpc>
        <a:spcBef>
          <a:spcPts val="400"/>
        </a:spcBef>
        <a:spcAft>
          <a:spcPct val="0"/>
        </a:spcAft>
        <a:buFont typeface="Arial" charset="0"/>
        <a:buChar char="»"/>
        <a:defRPr sz="1400" kern="1200">
          <a:solidFill>
            <a:srgbClr val="8D8C90"/>
          </a:solidFill>
          <a:latin typeface="+mj-lt"/>
          <a:ea typeface="+mn-ea"/>
          <a:cs typeface="+mn-cs"/>
        </a:defRPr>
      </a:lvl5pPr>
      <a:lvl6pPr marL="2867392" indent="-260672" algn="l" defTabSz="1042688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8735" indent="-260672" algn="l" defTabSz="1042688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0080" indent="-260672" algn="l" defTabSz="1042688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1424" indent="-260672" algn="l" defTabSz="1042688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1042688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344" algn="l" defTabSz="1042688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2688" algn="l" defTabSz="1042688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032" algn="l" defTabSz="1042688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5376" algn="l" defTabSz="1042688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6719" algn="l" defTabSz="1042688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8064" algn="l" defTabSz="1042688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49408" algn="l" defTabSz="1042688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0751" algn="l" defTabSz="1042688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Relationship Id="rId5" Type="http://schemas.openxmlformats.org/officeDocument/2006/relationships/image" Target="../media/image6.jpeg"/><Relationship Id="rId4" Type="http://schemas.openxmlformats.org/officeDocument/2006/relationships/image" Target="../media/image5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rosreestr.ru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consultantplus://offline/ref=EF4AFF2A76918C1123D17C3527A4E7DFC79B59D33745B60F066F8B13EEmFJ1G" TargetMode="External"/><Relationship Id="rId2" Type="http://schemas.openxmlformats.org/officeDocument/2006/relationships/hyperlink" Target="consultantplus://offline/ref=EF4AFF2A76918C1123D17C3527A4E7DFC79950D5324DB60F066F8B13EEmFJ1G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consultantplus://offline/ref=EF4AFF2A76918C1123D17C3527A4E7DFC7995DD93F4EB60F066F8B13EEmFJ1G" TargetMode="Externa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409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4413" y="5272088"/>
            <a:ext cx="568325" cy="2141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7410" name="Рисунок 6" descr="C:\Users\panova_ea\Desktop\ФНС\Новая папка\word\jpg\true-logo-FNS.jpg"/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1201738" y="1398588"/>
            <a:ext cx="1282700" cy="127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Прямоугольник 7"/>
          <p:cNvSpPr/>
          <p:nvPr/>
        </p:nvSpPr>
        <p:spPr>
          <a:xfrm>
            <a:off x="233363" y="334963"/>
            <a:ext cx="10274300" cy="7226300"/>
          </a:xfrm>
          <a:prstGeom prst="rect">
            <a:avLst/>
          </a:prstGeom>
          <a:solidFill>
            <a:schemeClr val="bg1">
              <a:lumMod val="65000"/>
              <a:alpha val="3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306" tIns="52153" rIns="104306" bIns="52153" anchor="ctr"/>
          <a:lstStyle/>
          <a:p>
            <a:pPr algn="ctr" defTabSz="1042688" fontAlgn="auto">
              <a:spcBef>
                <a:spcPts val="0"/>
              </a:spcBef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17412" name="TextBox 42"/>
          <p:cNvSpPr txBox="1">
            <a:spLocks noChangeArrowheads="1"/>
          </p:cNvSpPr>
          <p:nvPr/>
        </p:nvSpPr>
        <p:spPr bwMode="auto">
          <a:xfrm>
            <a:off x="631825" y="6756400"/>
            <a:ext cx="9347200" cy="515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306" tIns="52153" rIns="104306" bIns="52153">
            <a:spAutoFit/>
          </a:bodyPr>
          <a:lstStyle/>
          <a:p>
            <a:pPr algn="ctr"/>
            <a:r>
              <a:rPr lang="ru-RU" sz="2700" b="1">
                <a:solidFill>
                  <a:srgbClr val="7F7F7F"/>
                </a:solidFill>
                <a:latin typeface="Arial Narrow" pitchFamily="34" charset="0"/>
                <a:cs typeface="Arial" charset="0"/>
              </a:rPr>
              <a:t>2015</a:t>
            </a:r>
          </a:p>
        </p:txBody>
      </p:sp>
      <p:sp>
        <p:nvSpPr>
          <p:cNvPr id="17413" name="TextBox 4"/>
          <p:cNvSpPr txBox="1">
            <a:spLocks noChangeArrowheads="1"/>
          </p:cNvSpPr>
          <p:nvPr/>
        </p:nvSpPr>
        <p:spPr bwMode="auto">
          <a:xfrm>
            <a:off x="1674813" y="5105400"/>
            <a:ext cx="7416800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424" tIns="45712" rIns="91424" bIns="45712">
            <a:spAutoFit/>
          </a:bodyPr>
          <a:lstStyle/>
          <a:p>
            <a:pPr algn="ctr"/>
            <a:r>
              <a:rPr lang="ru-RU" sz="2000">
                <a:solidFill>
                  <a:srgbClr val="104E72"/>
                </a:solidFill>
                <a:cs typeface="Arial" charset="0"/>
              </a:rPr>
              <a:t>Управление ФНС России по Приморскому краю</a:t>
            </a:r>
          </a:p>
        </p:txBody>
      </p:sp>
      <p:sp>
        <p:nvSpPr>
          <p:cNvPr id="17414" name="TextBox 42"/>
          <p:cNvSpPr txBox="1">
            <a:spLocks noChangeArrowheads="1"/>
          </p:cNvSpPr>
          <p:nvPr/>
        </p:nvSpPr>
        <p:spPr bwMode="auto">
          <a:xfrm>
            <a:off x="949325" y="3106738"/>
            <a:ext cx="8712200" cy="954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424" tIns="45712" rIns="91424" bIns="45712">
            <a:spAutoFit/>
          </a:bodyPr>
          <a:lstStyle/>
          <a:p>
            <a:pPr algn="ctr"/>
            <a:r>
              <a:rPr lang="ru-RU" sz="3200" b="1">
                <a:solidFill>
                  <a:srgbClr val="104E72"/>
                </a:solidFill>
                <a:latin typeface="Arial Narrow" pitchFamily="34" charset="0"/>
                <a:ea typeface="Aharoni"/>
                <a:cs typeface="Aharoni"/>
              </a:rPr>
              <a:t>Налог на имущество физических лиц</a:t>
            </a:r>
          </a:p>
          <a:p>
            <a:pPr algn="ctr"/>
            <a:r>
              <a:rPr lang="ru-RU" sz="2400" b="1">
                <a:solidFill>
                  <a:srgbClr val="104E72"/>
                </a:solidFill>
                <a:latin typeface="Arial Narrow" pitchFamily="34" charset="0"/>
                <a:ea typeface="Aharoni"/>
                <a:cs typeface="Aharoni"/>
              </a:rPr>
              <a:t>изменения в налоговом законодательстве с 01.01.2015</a:t>
            </a:r>
          </a:p>
        </p:txBody>
      </p:sp>
      <p:pic>
        <p:nvPicPr>
          <p:cNvPr id="17415" name="Picture 3" descr=" "/>
          <p:cNvPicPr>
            <a:picLocks noChangeAspect="1" noChangeArrowheads="1"/>
          </p:cNvPicPr>
          <p:nvPr/>
        </p:nvPicPr>
        <p:blipFill>
          <a:blip r:embed="rId5"/>
          <a:srcRect/>
          <a:stretch>
            <a:fillRect/>
          </a:stretch>
        </p:blipFill>
        <p:spPr bwMode="auto">
          <a:xfrm>
            <a:off x="7883525" y="1135063"/>
            <a:ext cx="2095500" cy="1533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xmlns="" val="3941416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593725" y="2339975"/>
            <a:ext cx="9217025" cy="4756150"/>
          </a:xfrm>
        </p:spPr>
        <p:txBody>
          <a:bodyPr/>
          <a:lstStyle/>
          <a:p>
            <a:pPr marL="706310" indent="-342900">
              <a:buFontTx/>
              <a:buChar char="-"/>
              <a:defRPr/>
            </a:pPr>
            <a:r>
              <a:rPr lang="ru-RU" sz="2200" dirty="0">
                <a:solidFill>
                  <a:schemeClr val="tx1"/>
                </a:solidFill>
                <a:latin typeface="+mn-lt"/>
              </a:rPr>
              <a:t>с</a:t>
            </a:r>
            <a:r>
              <a:rPr lang="ru-RU" sz="2200" dirty="0" smtClean="0">
                <a:solidFill>
                  <a:schemeClr val="tx1"/>
                </a:solidFill>
                <a:latin typeface="+mn-lt"/>
              </a:rPr>
              <a:t>ервис  позволяет </a:t>
            </a:r>
            <a:r>
              <a:rPr lang="ru-RU" sz="2200" dirty="0">
                <a:solidFill>
                  <a:schemeClr val="tx1"/>
                </a:solidFill>
                <a:latin typeface="+mn-lt"/>
              </a:rPr>
              <a:t>налогоплательщику получить актуальную информацию </a:t>
            </a:r>
            <a:r>
              <a:rPr lang="ru-RU" sz="2200" dirty="0" smtClean="0">
                <a:solidFill>
                  <a:schemeClr val="tx1"/>
                </a:solidFill>
                <a:latin typeface="+mn-lt"/>
              </a:rPr>
              <a:t>об </a:t>
            </a:r>
            <a:r>
              <a:rPr lang="ru-RU" sz="2200" dirty="0">
                <a:solidFill>
                  <a:schemeClr val="tx1"/>
                </a:solidFill>
                <a:latin typeface="+mn-lt"/>
              </a:rPr>
              <a:t>объектах движимого и недвижимого имущества; контролировать состояние расчетов с бюджетом; получать и распечатывать налоговые уведомления и квитанции на уплату налоговых </a:t>
            </a:r>
            <a:r>
              <a:rPr lang="ru-RU" sz="2200" dirty="0" smtClean="0">
                <a:solidFill>
                  <a:schemeClr val="tx1"/>
                </a:solidFill>
                <a:latin typeface="+mn-lt"/>
              </a:rPr>
              <a:t>платежей</a:t>
            </a:r>
            <a:r>
              <a:rPr lang="ru-RU" sz="2200" dirty="0">
                <a:solidFill>
                  <a:schemeClr val="tx1"/>
                </a:solidFill>
                <a:latin typeface="+mn-lt"/>
              </a:rPr>
              <a:t>;</a:t>
            </a:r>
            <a:r>
              <a:rPr lang="ru-RU" sz="2200" dirty="0" smtClean="0">
                <a:solidFill>
                  <a:schemeClr val="tx1"/>
                </a:solidFill>
                <a:latin typeface="+mn-lt"/>
              </a:rPr>
              <a:t> </a:t>
            </a:r>
          </a:p>
          <a:p>
            <a:pPr marL="706310" indent="-342900">
              <a:buFontTx/>
              <a:buChar char="-"/>
              <a:defRPr/>
            </a:pPr>
            <a:endParaRPr lang="ru-RU" sz="2200" dirty="0" smtClean="0">
              <a:solidFill>
                <a:schemeClr val="tx1"/>
              </a:solidFill>
              <a:latin typeface="+mn-lt"/>
            </a:endParaRPr>
          </a:p>
          <a:p>
            <a:pPr marL="706310" indent="-342900">
              <a:buFontTx/>
              <a:buChar char="-"/>
              <a:defRPr/>
            </a:pPr>
            <a:r>
              <a:rPr lang="ru-RU" sz="2200" dirty="0">
                <a:solidFill>
                  <a:schemeClr val="tx1"/>
                </a:solidFill>
                <a:latin typeface="+mn-lt"/>
              </a:rPr>
              <a:t>д</a:t>
            </a:r>
            <a:r>
              <a:rPr lang="ru-RU" sz="2200" dirty="0" smtClean="0">
                <a:solidFill>
                  <a:schemeClr val="tx1"/>
                </a:solidFill>
                <a:latin typeface="+mn-lt"/>
              </a:rPr>
              <a:t>ля </a:t>
            </a:r>
            <a:r>
              <a:rPr lang="ru-RU" sz="2200" dirty="0">
                <a:solidFill>
                  <a:schemeClr val="tx1"/>
                </a:solidFill>
                <a:latin typeface="+mn-lt"/>
              </a:rPr>
              <a:t>получения регистрационной карты и доступа к сервису «Личный кабинет налогоплательщика для физических лиц» </a:t>
            </a:r>
            <a:r>
              <a:rPr lang="ru-RU" sz="2200" dirty="0" smtClean="0">
                <a:solidFill>
                  <a:schemeClr val="tx1"/>
                </a:solidFill>
                <a:latin typeface="+mn-lt"/>
              </a:rPr>
              <a:t> необходимо лично </a:t>
            </a:r>
            <a:r>
              <a:rPr lang="ru-RU" sz="2200" dirty="0">
                <a:solidFill>
                  <a:schemeClr val="tx1"/>
                </a:solidFill>
                <a:latin typeface="+mn-lt"/>
              </a:rPr>
              <a:t>обратиться в любую налоговую инспекцию Приморского края, независимо от места постановки на учет. </a:t>
            </a:r>
          </a:p>
          <a:p>
            <a:pPr>
              <a:defRPr/>
            </a:pPr>
            <a:endParaRPr lang="ru-RU" sz="2000" dirty="0"/>
          </a:p>
        </p:txBody>
      </p:sp>
      <p:sp>
        <p:nvSpPr>
          <p:cNvPr id="26626" name="Заголовок 2"/>
          <p:cNvSpPr>
            <a:spLocks noGrp="1"/>
          </p:cNvSpPr>
          <p:nvPr>
            <p:ph type="title"/>
          </p:nvPr>
        </p:nvSpPr>
        <p:spPr>
          <a:xfrm>
            <a:off x="962025" y="552450"/>
            <a:ext cx="8580438" cy="1219200"/>
          </a:xfrm>
        </p:spPr>
        <p:txBody>
          <a:bodyPr/>
          <a:lstStyle/>
          <a:p>
            <a:pPr defTabSz="1041400" fontAlgn="base">
              <a:spcAft>
                <a:spcPct val="0"/>
              </a:spcAft>
            </a:pPr>
            <a:r>
              <a:rPr lang="ru-RU" sz="2400" smtClean="0"/>
              <a:t>Информацию о своих объектах, их инвентаризационной стоимости и размере исчисленного налога налогоплательщик может узнать в   электронном  сервисе  «Личный кабинет налогоплательщика для физических лиц»</a:t>
            </a: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C6835780-B6A6-4976-83EF-D5590D79F512}" type="slidenum">
              <a:rPr lang="ru-RU" smtClean="0"/>
              <a:pPr>
                <a:defRPr/>
              </a:pPr>
              <a:t>10</a:t>
            </a:fld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Объект 1"/>
          <p:cNvSpPr>
            <a:spLocks noGrp="1"/>
          </p:cNvSpPr>
          <p:nvPr>
            <p:ph idx="1"/>
          </p:nvPr>
        </p:nvSpPr>
        <p:spPr>
          <a:xfrm>
            <a:off x="593725" y="1908175"/>
            <a:ext cx="9217025" cy="5324475"/>
          </a:xfrm>
        </p:spPr>
        <p:txBody>
          <a:bodyPr/>
          <a:lstStyle/>
          <a:p>
            <a:pPr marL="361950"/>
            <a:r>
              <a:rPr lang="ru-RU" sz="2200" smtClean="0">
                <a:solidFill>
                  <a:schemeClr val="tx1"/>
                </a:solidFill>
              </a:rPr>
              <a:t>При этом объект можно найти как по кадастровому номеру, так и указав только адрес объекта недвижимости. </a:t>
            </a:r>
          </a:p>
          <a:p>
            <a:pPr marL="361950"/>
            <a:r>
              <a:rPr lang="ru-RU" sz="2200" smtClean="0">
                <a:solidFill>
                  <a:schemeClr val="tx1"/>
                </a:solidFill>
              </a:rPr>
              <a:t>В карточке отражаются кадастровый номер, площадь, кадастровая стоимость и дата ее актуализации, иные открытые сведения.</a:t>
            </a:r>
          </a:p>
          <a:p>
            <a:pPr marL="361950"/>
            <a:endParaRPr lang="ru-RU" sz="2200" smtClean="0">
              <a:solidFill>
                <a:schemeClr val="tx1"/>
              </a:solidFill>
            </a:endParaRPr>
          </a:p>
          <a:p>
            <a:pPr marL="361950"/>
            <a:r>
              <a:rPr lang="ru-RU" sz="2200" smtClean="0">
                <a:solidFill>
                  <a:schemeClr val="tx1"/>
                </a:solidFill>
              </a:rPr>
              <a:t>Есть и другой способ получения сведений - запросить справку о кадастровой стоимости в Приморском филиале Федеральной кадастровой палаты или через Многофункциональный центр (МФЦ).  </a:t>
            </a:r>
          </a:p>
          <a:p>
            <a:pPr marL="361950"/>
            <a:r>
              <a:rPr lang="ru-RU" sz="2200" smtClean="0">
                <a:solidFill>
                  <a:schemeClr val="tx1"/>
                </a:solidFill>
              </a:rPr>
              <a:t>Эта услуга является бесплатной для граждан, сведения подготавливаются в течение пяти дней.</a:t>
            </a:r>
          </a:p>
          <a:p>
            <a:pPr marL="361950" hangingPunct="1"/>
            <a:endParaRPr lang="ru-RU" sz="2200" smtClean="0"/>
          </a:p>
          <a:p>
            <a:pPr marL="361950" hangingPunct="1"/>
            <a:r>
              <a:rPr lang="ru-RU" sz="2200" smtClean="0"/>
              <a:t> </a:t>
            </a:r>
            <a:r>
              <a:rPr lang="ru-RU" sz="2200" smtClean="0">
                <a:solidFill>
                  <a:schemeClr val="tx1"/>
                </a:solidFill>
              </a:rPr>
              <a:t>Адрес Филиала ФГБУ «ФКП Росреестра» по Приморскому краю:</a:t>
            </a:r>
          </a:p>
          <a:p>
            <a:pPr marL="361950" hangingPunct="1"/>
            <a:r>
              <a:rPr lang="ru-RU" sz="2200" smtClean="0">
                <a:solidFill>
                  <a:schemeClr val="tx1"/>
                </a:solidFill>
              </a:rPr>
              <a:t>690063, г.Владивосток, ул.Приморская, 2 (тел.221-81-20)</a:t>
            </a:r>
          </a:p>
          <a:p>
            <a:pPr marL="361950"/>
            <a:endParaRPr lang="ru-RU" smtClean="0"/>
          </a:p>
        </p:txBody>
      </p:sp>
      <p:sp>
        <p:nvSpPr>
          <p:cNvPr id="27650" name="Заголовок 2"/>
          <p:cNvSpPr>
            <a:spLocks noGrp="1"/>
          </p:cNvSpPr>
          <p:nvPr>
            <p:ph type="title"/>
          </p:nvPr>
        </p:nvSpPr>
        <p:spPr>
          <a:xfrm>
            <a:off x="962025" y="552450"/>
            <a:ext cx="8580438" cy="1571625"/>
          </a:xfrm>
        </p:spPr>
        <p:txBody>
          <a:bodyPr/>
          <a:lstStyle/>
          <a:p>
            <a:pPr algn="ctr" defTabSz="1041400" fontAlgn="base">
              <a:spcAft>
                <a:spcPct val="0"/>
              </a:spcAft>
            </a:pPr>
            <a:r>
              <a:rPr lang="ru-RU" sz="2400" smtClean="0"/>
              <a:t>С результатами оценки объектов недвижимости все желающие могут ознакомиться  на сайте Росреестра (</a:t>
            </a:r>
            <a:r>
              <a:rPr lang="ru-RU" sz="2400" u="sng" smtClean="0">
                <a:hlinkClick r:id="rId2"/>
              </a:rPr>
              <a:t>www.rosreestr.ru</a:t>
            </a:r>
            <a:r>
              <a:rPr lang="ru-RU" sz="2400" i="1" smtClean="0"/>
              <a:t>) .</a:t>
            </a:r>
            <a:br>
              <a:rPr lang="ru-RU" sz="2400" i="1" smtClean="0"/>
            </a:br>
            <a:r>
              <a:rPr lang="ru-RU" sz="2000" smtClean="0"/>
              <a:t> </a:t>
            </a:r>
            <a:br>
              <a:rPr lang="ru-RU" sz="2000" smtClean="0"/>
            </a:br>
            <a:endParaRPr lang="ru-RU" sz="2000" smtClean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A400E72-3F96-4F80-9C82-BEF698ADDC25}" type="slidenum">
              <a:rPr lang="ru-RU" smtClean="0"/>
              <a:pPr>
                <a:defRPr/>
              </a:pPr>
              <a:t>11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Заголовок 1"/>
          <p:cNvSpPr>
            <a:spLocks noGrp="1"/>
          </p:cNvSpPr>
          <p:nvPr>
            <p:ph type="title"/>
          </p:nvPr>
        </p:nvSpPr>
        <p:spPr>
          <a:xfrm>
            <a:off x="962025" y="552450"/>
            <a:ext cx="8580438" cy="1219200"/>
          </a:xfrm>
        </p:spPr>
        <p:txBody>
          <a:bodyPr/>
          <a:lstStyle/>
          <a:p>
            <a:pPr algn="ctr" defTabSz="1041400" fontAlgn="base">
              <a:spcAft>
                <a:spcPct val="0"/>
              </a:spcAft>
            </a:pPr>
            <a:r>
              <a:rPr lang="ru-RU" sz="2400" smtClean="0">
                <a:solidFill>
                  <a:schemeClr val="tx1"/>
                </a:solidFill>
                <a:cs typeface="Calibri" pitchFamily="34" charset="0"/>
              </a:rPr>
              <a:t>С 1 января 2015 года  Закон РФ от 09.12.1991 № 2003-1 «О налогах на имущество физических лиц» отменён</a:t>
            </a:r>
            <a:endParaRPr lang="ru-RU" sz="2400" smtClean="0">
              <a:cs typeface="Calibri" pitchFamily="34" charset="0"/>
            </a:endParaRPr>
          </a:p>
        </p:txBody>
      </p:sp>
      <p:sp>
        <p:nvSpPr>
          <p:cNvPr id="16386" name="Объект 2"/>
          <p:cNvSpPr>
            <a:spLocks noGrp="1"/>
          </p:cNvSpPr>
          <p:nvPr>
            <p:ph idx="1"/>
          </p:nvPr>
        </p:nvSpPr>
        <p:spPr>
          <a:xfrm>
            <a:off x="962025" y="1771650"/>
            <a:ext cx="8561388" cy="5324475"/>
          </a:xfrm>
        </p:spPr>
        <p:txBody>
          <a:bodyPr/>
          <a:lstStyle/>
          <a:p>
            <a:pPr marL="361950" algn="ctr"/>
            <a:r>
              <a:rPr lang="ru-RU" sz="2200" smtClean="0">
                <a:solidFill>
                  <a:schemeClr val="tx1"/>
                </a:solidFill>
                <a:cs typeface="Calibri" pitchFamily="34" charset="0"/>
              </a:rPr>
              <a:t>Налоговый кодекс РФ дополнен главой 32                                             «Налог на имущество физических лиц». </a:t>
            </a:r>
            <a:br>
              <a:rPr lang="ru-RU" sz="2200" smtClean="0">
                <a:solidFill>
                  <a:schemeClr val="tx1"/>
                </a:solidFill>
                <a:cs typeface="Calibri" pitchFamily="34" charset="0"/>
              </a:rPr>
            </a:br>
            <a:r>
              <a:rPr lang="ru-RU" sz="2200" smtClean="0">
                <a:solidFill>
                  <a:schemeClr val="tx1"/>
                </a:solidFill>
                <a:cs typeface="Calibri" pitchFamily="34" charset="0"/>
              </a:rPr>
              <a:t>							</a:t>
            </a:r>
            <a:br>
              <a:rPr lang="ru-RU" sz="2200" smtClean="0">
                <a:solidFill>
                  <a:schemeClr val="tx1"/>
                </a:solidFill>
                <a:cs typeface="Calibri" pitchFamily="34" charset="0"/>
              </a:rPr>
            </a:br>
            <a:r>
              <a:rPr lang="ru-RU" sz="2200" smtClean="0">
                <a:solidFill>
                  <a:schemeClr val="tx1"/>
                </a:solidFill>
                <a:cs typeface="Calibri" pitchFamily="34" charset="0"/>
              </a:rPr>
              <a:t>Налоговой базой по налогу на имущество физических лиц до 01.01.2020 признается или инвентаризационная стоимость с коэффициентом-дефлятором или кадастровая стоимость объектов недвижимости.</a:t>
            </a:r>
            <a:br>
              <a:rPr lang="ru-RU" sz="2200" smtClean="0">
                <a:solidFill>
                  <a:schemeClr val="tx1"/>
                </a:solidFill>
                <a:cs typeface="Calibri" pitchFamily="34" charset="0"/>
              </a:rPr>
            </a:br>
            <a:r>
              <a:rPr lang="ru-RU" sz="2200" smtClean="0">
                <a:solidFill>
                  <a:schemeClr val="tx1"/>
                </a:solidFill>
                <a:cs typeface="Calibri" pitchFamily="34" charset="0"/>
              </a:rPr>
              <a:t/>
            </a:r>
            <a:br>
              <a:rPr lang="ru-RU" sz="2200" smtClean="0">
                <a:solidFill>
                  <a:schemeClr val="tx1"/>
                </a:solidFill>
                <a:cs typeface="Calibri" pitchFamily="34" charset="0"/>
              </a:rPr>
            </a:br>
            <a:r>
              <a:rPr lang="ru-RU" sz="2200" smtClean="0">
                <a:solidFill>
                  <a:schemeClr val="tx1"/>
                </a:solidFill>
                <a:cs typeface="Calibri" pitchFamily="34" charset="0"/>
              </a:rPr>
              <a:t>Установлен 5-летний переходный период  на исчисления налога на имущество физических лиц исходя из кадастровой стоимости.</a:t>
            </a:r>
            <a:br>
              <a:rPr lang="ru-RU" sz="2200" smtClean="0">
                <a:solidFill>
                  <a:schemeClr val="tx1"/>
                </a:solidFill>
                <a:cs typeface="Calibri" pitchFamily="34" charset="0"/>
              </a:rPr>
            </a:br>
            <a:r>
              <a:rPr lang="ru-RU" sz="2200" smtClean="0">
                <a:solidFill>
                  <a:schemeClr val="tx1"/>
                </a:solidFill>
                <a:cs typeface="Calibri" pitchFamily="34" charset="0"/>
              </a:rPr>
              <a:t/>
            </a:r>
            <a:br>
              <a:rPr lang="ru-RU" sz="2200" smtClean="0">
                <a:solidFill>
                  <a:schemeClr val="tx1"/>
                </a:solidFill>
                <a:cs typeface="Calibri" pitchFamily="34" charset="0"/>
              </a:rPr>
            </a:br>
            <a:r>
              <a:rPr lang="ru-RU" sz="2200" smtClean="0">
                <a:solidFill>
                  <a:schemeClr val="tx1"/>
                </a:solidFill>
                <a:cs typeface="Calibri" pitchFamily="34" charset="0"/>
              </a:rPr>
              <a:t>С 1 января 2020 года налог на имущество физических лиц  будет исчисляться только исходя из кадастровой стоимости объектов недвижимости.</a:t>
            </a:r>
            <a:br>
              <a:rPr lang="ru-RU" sz="2200" smtClean="0">
                <a:solidFill>
                  <a:schemeClr val="tx1"/>
                </a:solidFill>
                <a:cs typeface="Calibri" pitchFamily="34" charset="0"/>
              </a:rPr>
            </a:br>
            <a:r>
              <a:rPr lang="ru-RU" sz="240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40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ru-RU" sz="2400" smtClean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C478CFA-BD16-42A3-8D39-C0E4B01A903C}" type="slidenum">
              <a:rPr lang="ru-RU" smtClean="0"/>
              <a:pPr>
                <a:defRPr/>
              </a:pPr>
              <a:t>2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4114512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Заголовок 4"/>
          <p:cNvSpPr>
            <a:spLocks noGrp="1"/>
          </p:cNvSpPr>
          <p:nvPr>
            <p:ph type="title"/>
          </p:nvPr>
        </p:nvSpPr>
        <p:spPr>
          <a:xfrm>
            <a:off x="738188" y="539750"/>
            <a:ext cx="9196387" cy="1219200"/>
          </a:xfrm>
        </p:spPr>
        <p:txBody>
          <a:bodyPr/>
          <a:lstStyle/>
          <a:p>
            <a:pPr algn="ctr">
              <a:lnSpc>
                <a:spcPct val="100000"/>
              </a:lnSpc>
            </a:pPr>
            <a:r>
              <a:rPr lang="ru-RU" sz="440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400" smtClean="0">
                <a:solidFill>
                  <a:schemeClr val="tx1"/>
                </a:solidFill>
                <a:cs typeface="Calibri" pitchFamily="34" charset="0"/>
              </a:rPr>
              <a:t>Решение  о переходе на исчисление  налога на имущество             физических лиц  от кадастровой стоимости принимает субъект РФ.</a:t>
            </a:r>
            <a:r>
              <a:rPr lang="ru-RU" sz="2400" smtClean="0">
                <a:solidFill>
                  <a:schemeClr val="tx1"/>
                </a:solidFill>
                <a:cs typeface="Times New Roman" pitchFamily="18" charset="0"/>
              </a:rPr>
              <a:t/>
            </a:r>
            <a:br>
              <a:rPr lang="ru-RU" sz="2400" smtClean="0">
                <a:solidFill>
                  <a:schemeClr val="tx1"/>
                </a:solidFill>
                <a:cs typeface="Times New Roman" pitchFamily="18" charset="0"/>
              </a:rPr>
            </a:br>
            <a:endParaRPr lang="ru-RU" sz="2400" smtClean="0"/>
          </a:p>
        </p:txBody>
      </p:sp>
      <p:sp>
        <p:nvSpPr>
          <p:cNvPr id="17410" name="Прямоугольник 5"/>
          <p:cNvSpPr>
            <a:spLocks noChangeArrowheads="1"/>
          </p:cNvSpPr>
          <p:nvPr/>
        </p:nvSpPr>
        <p:spPr bwMode="auto">
          <a:xfrm>
            <a:off x="954088" y="2413000"/>
            <a:ext cx="8208962" cy="3816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2200" b="1">
                <a:latin typeface="Calibri" pitchFamily="34" charset="0"/>
                <a:cs typeface="Calibri" pitchFamily="34" charset="0"/>
              </a:rPr>
              <a:t>Установить единую дату начала применения  кадастровой стоимости для налогообложения объектов недвижимости физических лиц в Приморском крае планируется                                   с  01.01.2016 года. </a:t>
            </a:r>
            <a:br>
              <a:rPr lang="ru-RU" sz="2200" b="1">
                <a:latin typeface="Calibri" pitchFamily="34" charset="0"/>
                <a:cs typeface="Calibri" pitchFamily="34" charset="0"/>
              </a:rPr>
            </a:br>
            <a:r>
              <a:rPr lang="ru-RU" sz="2200">
                <a:latin typeface="Calibri" pitchFamily="34" charset="0"/>
                <a:cs typeface="Calibri" pitchFamily="34" charset="0"/>
              </a:rPr>
              <a:t/>
            </a:r>
            <a:br>
              <a:rPr lang="ru-RU" sz="2200">
                <a:latin typeface="Calibri" pitchFamily="34" charset="0"/>
                <a:cs typeface="Calibri" pitchFamily="34" charset="0"/>
              </a:rPr>
            </a:br>
            <a:r>
              <a:rPr lang="ru-RU" sz="2200" b="1">
                <a:latin typeface="Calibri" pitchFamily="34" charset="0"/>
                <a:ea typeface="Times New Roman" pitchFamily="18" charset="0"/>
                <a:cs typeface="Calibri" pitchFamily="34" charset="0"/>
              </a:rPr>
              <a:t> На территории Приморского края  кадастровая оценка объектов недвижимости проведена в 2012 году и утверждена постановлением администрации Приморского края от 12.12.12 №</a:t>
            </a:r>
            <a:r>
              <a:rPr lang="ru-RU" sz="2200" b="1">
                <a:latin typeface="Calibri" pitchFamily="34" charset="0"/>
                <a:cs typeface="Calibri" pitchFamily="34" charset="0"/>
              </a:rPr>
              <a:t> 413-па «</a:t>
            </a:r>
            <a:r>
              <a:rPr lang="ru-RU" sz="2200" b="1" i="1">
                <a:latin typeface="Calibri" pitchFamily="34" charset="0"/>
                <a:cs typeface="Calibri" pitchFamily="34" charset="0"/>
              </a:rPr>
              <a:t>О результатах государственной кадастровой оценки объектов недвижимости (за исключением земельных участков) Приморского края</a:t>
            </a:r>
            <a:r>
              <a:rPr lang="ru-RU" sz="2200" b="1">
                <a:latin typeface="Calibri" pitchFamily="34" charset="0"/>
                <a:cs typeface="Calibri" pitchFamily="34" charset="0"/>
              </a:rPr>
              <a:t>». </a:t>
            </a: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1CFAE09-9A32-4F56-97B7-922E9BD6FED6}" type="slidenum">
              <a:rPr lang="ru-RU" smtClean="0"/>
              <a:pPr>
                <a:defRPr/>
              </a:pPr>
              <a:t>3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98500" y="244475"/>
            <a:ext cx="9504363" cy="576263"/>
          </a:xfrm>
          <a:prstGeom prst="rect">
            <a:avLst/>
          </a:prstGeom>
        </p:spPr>
        <p:txBody>
          <a:bodyPr lIns="104306" tIns="52153" rIns="104306" bIns="52153" anchor="ctr"/>
          <a:lstStyle/>
          <a:p>
            <a:pPr defTabSz="1043056" fontAlgn="auto">
              <a:spcAft>
                <a:spcPts val="0"/>
              </a:spcAft>
              <a:defRPr/>
            </a:pPr>
            <a:r>
              <a:rPr lang="ru-RU" sz="2800" b="1" dirty="0">
                <a:latin typeface="+mj-lt"/>
                <a:ea typeface="+mj-ea"/>
                <a:cs typeface="+mj-cs"/>
              </a:rPr>
              <a:t>Необходимость реформирования налога на имущество физических лиц</a:t>
            </a:r>
          </a:p>
        </p:txBody>
      </p:sp>
      <p:sp>
        <p:nvSpPr>
          <p:cNvPr id="4" name="Пятиугольник 3"/>
          <p:cNvSpPr/>
          <p:nvPr/>
        </p:nvSpPr>
        <p:spPr>
          <a:xfrm>
            <a:off x="377825" y="1189038"/>
            <a:ext cx="9432925" cy="1582737"/>
          </a:xfrm>
          <a:prstGeom prst="homePlate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688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5" name="TextBox 4"/>
          <p:cNvSpPr txBox="1"/>
          <p:nvPr/>
        </p:nvSpPr>
        <p:spPr>
          <a:xfrm>
            <a:off x="666750" y="900113"/>
            <a:ext cx="9288463" cy="2089150"/>
          </a:xfrm>
          <a:prstGeom prst="rect">
            <a:avLst/>
          </a:prstGeom>
        </p:spPr>
        <p:txBody>
          <a:bodyPr lIns="104306" tIns="52153" rIns="104306" bIns="52153" anchor="ctr"/>
          <a:lstStyle/>
          <a:p>
            <a:pPr defTabSz="1043056" fontAlgn="auto">
              <a:spcAft>
                <a:spcPts val="0"/>
              </a:spcAft>
              <a:defRPr/>
            </a:pPr>
            <a:r>
              <a:rPr lang="ru-RU" sz="2000" b="1" dirty="0">
                <a:latin typeface="+mj-lt"/>
                <a:ea typeface="+mj-ea"/>
                <a:cs typeface="+mj-cs"/>
              </a:rPr>
              <a:t>Налог  от инвентаризационной стоимости </a:t>
            </a:r>
            <a:r>
              <a:rPr lang="ru-RU" sz="2000" b="1" dirty="0">
                <a:solidFill>
                  <a:srgbClr val="C00000"/>
                </a:solidFill>
                <a:latin typeface="+mj-lt"/>
                <a:ea typeface="+mj-ea"/>
                <a:cs typeface="+mj-cs"/>
              </a:rPr>
              <a:t>не основывается </a:t>
            </a:r>
            <a:r>
              <a:rPr lang="ru-RU" sz="2000" b="1" dirty="0">
                <a:latin typeface="+mj-lt"/>
                <a:ea typeface="+mj-ea"/>
                <a:cs typeface="+mj-cs"/>
              </a:rPr>
              <a:t>на рыночной стоимости имущества.  Кадастровая стоимость  приближена к рыночной стоимости объекта. </a:t>
            </a:r>
          </a:p>
          <a:p>
            <a:pPr defTabSz="1043056" fontAlgn="auto">
              <a:spcAft>
                <a:spcPts val="0"/>
              </a:spcAft>
              <a:defRPr/>
            </a:pPr>
            <a:r>
              <a:rPr lang="ru-RU" sz="1800" b="1" i="1" dirty="0">
                <a:latin typeface="+mj-lt"/>
                <a:ea typeface="+mj-ea"/>
                <a:cs typeface="+mj-cs"/>
              </a:rPr>
              <a:t>Для объектов,  сопоставимых по рыночной стоимости, инвентаризационная стоимость различается : 2-х комнатная квартира 2000 г. постройки – 998 </a:t>
            </a:r>
            <a:r>
              <a:rPr lang="ru-RU" sz="1800" b="1" i="1" dirty="0" err="1">
                <a:latin typeface="+mj-lt"/>
                <a:ea typeface="+mj-ea"/>
                <a:cs typeface="+mj-cs"/>
              </a:rPr>
              <a:t>тыс.руб</a:t>
            </a:r>
            <a:r>
              <a:rPr lang="en-US" sz="1800" b="1" i="1" dirty="0">
                <a:latin typeface="+mj-lt"/>
                <a:ea typeface="+mj-ea"/>
                <a:cs typeface="+mj-cs"/>
              </a:rPr>
              <a:t>.</a:t>
            </a:r>
            <a:r>
              <a:rPr lang="ru-RU" sz="1800" b="1" i="1" dirty="0">
                <a:latin typeface="+mj-lt"/>
                <a:ea typeface="+mj-ea"/>
                <a:cs typeface="+mj-cs"/>
              </a:rPr>
              <a:t>,  а 1962 г. – 235 </a:t>
            </a:r>
            <a:r>
              <a:rPr lang="ru-RU" sz="1800" b="1" i="1" dirty="0" err="1">
                <a:latin typeface="+mj-lt"/>
                <a:ea typeface="+mj-ea"/>
                <a:cs typeface="+mj-cs"/>
              </a:rPr>
              <a:t>тыс.руб</a:t>
            </a:r>
            <a:r>
              <a:rPr lang="ru-RU" sz="1800" b="1" i="1" dirty="0">
                <a:latin typeface="+mj-lt"/>
                <a:ea typeface="+mj-ea"/>
                <a:cs typeface="+mj-cs"/>
              </a:rPr>
              <a:t>.  </a:t>
            </a:r>
          </a:p>
        </p:txBody>
      </p:sp>
      <p:sp>
        <p:nvSpPr>
          <p:cNvPr id="6" name="Пятиугольник 5"/>
          <p:cNvSpPr/>
          <p:nvPr/>
        </p:nvSpPr>
        <p:spPr>
          <a:xfrm>
            <a:off x="384175" y="3109913"/>
            <a:ext cx="9432925" cy="2016125"/>
          </a:xfrm>
          <a:prstGeom prst="homePlate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688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18437" name="TextBox 6"/>
          <p:cNvSpPr txBox="1">
            <a:spLocks noChangeArrowheads="1"/>
          </p:cNvSpPr>
          <p:nvPr/>
        </p:nvSpPr>
        <p:spPr bwMode="auto">
          <a:xfrm>
            <a:off x="666750" y="3132138"/>
            <a:ext cx="8640763" cy="1728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306" tIns="52153" rIns="104306" bIns="52153" anchor="ctr"/>
          <a:lstStyle/>
          <a:p>
            <a:pPr defTabSz="1042988"/>
            <a:r>
              <a:rPr lang="ru-RU" sz="2000" b="1">
                <a:solidFill>
                  <a:srgbClr val="C00000"/>
                </a:solidFill>
                <a:latin typeface="Calibri" pitchFamily="34" charset="0"/>
              </a:rPr>
              <a:t>Не облагались налогом:</a:t>
            </a:r>
          </a:p>
          <a:p>
            <a:pPr defTabSz="1042988">
              <a:buFont typeface="Wingdings" pitchFamily="2" charset="2"/>
              <a:buChar char="ü"/>
            </a:pPr>
            <a:r>
              <a:rPr lang="ru-RU" sz="1800" b="1">
                <a:latin typeface="Calibri" pitchFamily="34" charset="0"/>
              </a:rPr>
              <a:t> отдельные объекты, введенные в эксплуатацию начиная с 2008 года (объекты незавершенного строительства),</a:t>
            </a:r>
          </a:p>
          <a:p>
            <a:pPr defTabSz="1042988">
              <a:buFont typeface="Wingdings" pitchFamily="2" charset="2"/>
              <a:buChar char="ü"/>
            </a:pPr>
            <a:r>
              <a:rPr lang="ru-RU" sz="1800" b="1">
                <a:latin typeface="Calibri" pitchFamily="34" charset="0"/>
              </a:rPr>
              <a:t>все объекты, введенные в эксплуатацию начиная с 2013 года (новосторойки)</a:t>
            </a:r>
          </a:p>
          <a:p>
            <a:pPr defTabSz="1042988"/>
            <a:r>
              <a:rPr lang="ru-RU" sz="1800" b="1">
                <a:latin typeface="Calibri" pitchFamily="34" charset="0"/>
              </a:rPr>
              <a:t> Пояснения: инвентаризационная стоимость объектов с 01.01.2013 не определяется, кадастровая оценка объектов проведена в 2012 году. </a:t>
            </a:r>
          </a:p>
        </p:txBody>
      </p:sp>
      <p:sp>
        <p:nvSpPr>
          <p:cNvPr id="8" name="Пятиугольник 7"/>
          <p:cNvSpPr/>
          <p:nvPr/>
        </p:nvSpPr>
        <p:spPr>
          <a:xfrm>
            <a:off x="384175" y="5508625"/>
            <a:ext cx="9432925" cy="1341438"/>
          </a:xfrm>
          <a:prstGeom prst="homePlate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688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9" name="TextBox 8"/>
          <p:cNvSpPr txBox="1"/>
          <p:nvPr/>
        </p:nvSpPr>
        <p:spPr>
          <a:xfrm>
            <a:off x="666750" y="5126038"/>
            <a:ext cx="9144000" cy="1054100"/>
          </a:xfrm>
          <a:prstGeom prst="rect">
            <a:avLst/>
          </a:prstGeom>
        </p:spPr>
        <p:txBody>
          <a:bodyPr lIns="104306" tIns="52153" rIns="104306" bIns="52153" anchor="ctr"/>
          <a:lstStyle/>
          <a:p>
            <a:pPr defTabSz="1043056" fontAlgn="auto">
              <a:spcAft>
                <a:spcPts val="0"/>
              </a:spcAft>
              <a:defRPr/>
            </a:pPr>
            <a:r>
              <a:rPr lang="ru-RU" sz="2000" b="1" dirty="0">
                <a:latin typeface="+mj-lt"/>
                <a:ea typeface="+mj-ea"/>
                <a:cs typeface="+mj-cs"/>
              </a:rPr>
              <a:t>Допускалась возможность </a:t>
            </a:r>
            <a:r>
              <a:rPr lang="ru-RU" sz="2000" b="1" dirty="0">
                <a:solidFill>
                  <a:srgbClr val="C00000"/>
                </a:solidFill>
                <a:latin typeface="+mj-lt"/>
                <a:ea typeface="+mj-ea"/>
                <a:cs typeface="+mj-cs"/>
              </a:rPr>
              <a:t>злоупотреблений </a:t>
            </a:r>
            <a:r>
              <a:rPr lang="ru-RU" sz="2000" b="1" dirty="0">
                <a:latin typeface="+mj-lt"/>
                <a:ea typeface="+mj-ea"/>
                <a:cs typeface="+mj-cs"/>
              </a:rPr>
              <a:t>льготами </a:t>
            </a:r>
          </a:p>
          <a:p>
            <a:pPr defTabSz="1043056" fontAlgn="auto">
              <a:spcAft>
                <a:spcPts val="0"/>
              </a:spcAft>
              <a:defRPr/>
            </a:pPr>
            <a:r>
              <a:rPr lang="ru-RU" sz="1800" b="1" i="1" dirty="0">
                <a:latin typeface="+mj-lt"/>
                <a:ea typeface="+mj-ea"/>
                <a:cs typeface="+mj-cs"/>
              </a:rPr>
              <a:t>Льгота применялась в отношении всех зарегистрированных на льготника объектов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6642100" y="1189038"/>
            <a:ext cx="2665413" cy="574675"/>
          </a:xfrm>
          <a:prstGeom prst="rect">
            <a:avLst/>
          </a:prstGeom>
        </p:spPr>
        <p:txBody>
          <a:bodyPr lIns="104306" tIns="52153" rIns="104306" bIns="52153" anchor="ctr">
            <a:normAutofit fontScale="77500" lnSpcReduction="20000"/>
          </a:bodyPr>
          <a:lstStyle/>
          <a:p>
            <a:pPr defTabSz="1043056" fontAlgn="auto">
              <a:spcAft>
                <a:spcPts val="0"/>
              </a:spcAft>
              <a:defRPr/>
            </a:pPr>
            <a:endParaRPr lang="ru-RU" sz="4800" b="1" dirty="0">
              <a:solidFill>
                <a:srgbClr val="005AA9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994400" y="820738"/>
            <a:ext cx="4699000" cy="5264150"/>
          </a:xfrm>
          <a:prstGeom prst="rect">
            <a:avLst/>
          </a:prstGeom>
        </p:spPr>
        <p:txBody>
          <a:bodyPr lIns="104306" tIns="52153" rIns="104306" bIns="52153" anchor="ctr"/>
          <a:lstStyle/>
          <a:p>
            <a:pPr defTabSz="1043056" fontAlgn="auto">
              <a:spcAft>
                <a:spcPts val="0"/>
              </a:spcAft>
              <a:defRPr/>
            </a:pPr>
            <a:endParaRPr lang="ru-RU" sz="16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endParaRPr lang="ru-RU" sz="16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r>
              <a:rPr lang="ru-RU" sz="1400" b="1" dirty="0">
                <a:latin typeface="+mj-lt"/>
              </a:rPr>
              <a:t>.</a:t>
            </a:r>
            <a:endParaRPr lang="ru-RU" sz="14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endParaRPr lang="ru-RU" sz="16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endParaRPr lang="ru-RU" sz="16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r>
              <a:rPr lang="ru-RU" sz="1600" b="1" dirty="0"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7578725" y="4429125"/>
            <a:ext cx="720725" cy="142875"/>
          </a:xfrm>
          <a:prstGeom prst="rect">
            <a:avLst/>
          </a:prstGeom>
        </p:spPr>
        <p:txBody>
          <a:bodyPr lIns="104306" tIns="52153" rIns="104306" bIns="52153" anchor="ctr">
            <a:normAutofit fontScale="25000" lnSpcReduction="20000"/>
          </a:bodyPr>
          <a:lstStyle/>
          <a:p>
            <a:pPr defTabSz="1043056" fontAlgn="auto">
              <a:spcAft>
                <a:spcPts val="0"/>
              </a:spcAft>
              <a:defRPr/>
            </a:pPr>
            <a:endParaRPr lang="ru-RU" sz="4800" b="1" dirty="0">
              <a:solidFill>
                <a:srgbClr val="C0000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7578725" y="2989263"/>
            <a:ext cx="720725" cy="142875"/>
          </a:xfrm>
          <a:prstGeom prst="rect">
            <a:avLst/>
          </a:prstGeom>
        </p:spPr>
        <p:txBody>
          <a:bodyPr lIns="104306" tIns="52153" rIns="104306" bIns="52153" anchor="ctr">
            <a:normAutofit fontScale="25000" lnSpcReduction="20000"/>
          </a:bodyPr>
          <a:lstStyle/>
          <a:p>
            <a:pPr defTabSz="1043056" fontAlgn="auto">
              <a:spcAft>
                <a:spcPts val="0"/>
              </a:spcAft>
              <a:defRPr/>
            </a:pPr>
            <a:endParaRPr lang="ru-RU" sz="4800" b="1" dirty="0">
              <a:solidFill>
                <a:srgbClr val="C0000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18" name="Номер слайда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3D99E77-5DAF-4AD1-9F7C-0FE97CA598FF}" type="slidenum">
              <a:rPr lang="ru-RU" smtClean="0"/>
              <a:pPr>
                <a:defRPr/>
              </a:pPr>
              <a:t>4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extBox 1"/>
          <p:cNvSpPr txBox="1">
            <a:spLocks noChangeArrowheads="1"/>
          </p:cNvSpPr>
          <p:nvPr/>
        </p:nvSpPr>
        <p:spPr bwMode="auto">
          <a:xfrm>
            <a:off x="666750" y="244475"/>
            <a:ext cx="9536113" cy="800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306" tIns="52153" rIns="104306" bIns="52153" anchor="ctr"/>
          <a:lstStyle/>
          <a:p>
            <a:pPr algn="ctr" defTabSz="1042988"/>
            <a:r>
              <a:rPr lang="ru-RU" sz="2800" b="1">
                <a:latin typeface="Calibri" pitchFamily="34" charset="0"/>
              </a:rPr>
              <a:t>Основные изменения в налогообложении имущества физических лиц</a:t>
            </a:r>
          </a:p>
        </p:txBody>
      </p:sp>
      <p:sp>
        <p:nvSpPr>
          <p:cNvPr id="4" name="Пятиугольник 3"/>
          <p:cNvSpPr/>
          <p:nvPr/>
        </p:nvSpPr>
        <p:spPr>
          <a:xfrm>
            <a:off x="490538" y="1189038"/>
            <a:ext cx="9464675" cy="1223962"/>
          </a:xfrm>
          <a:prstGeom prst="homePlate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688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5" name="TextBox 4"/>
          <p:cNvSpPr txBox="1"/>
          <p:nvPr/>
        </p:nvSpPr>
        <p:spPr>
          <a:xfrm>
            <a:off x="809625" y="1189038"/>
            <a:ext cx="8353425" cy="1079500"/>
          </a:xfrm>
          <a:prstGeom prst="rect">
            <a:avLst/>
          </a:prstGeom>
        </p:spPr>
        <p:txBody>
          <a:bodyPr lIns="104306" tIns="52153" rIns="104306" bIns="52153" anchor="ctr"/>
          <a:lstStyle/>
          <a:p>
            <a:pPr defTabSz="1043056" fontAlgn="auto">
              <a:spcAft>
                <a:spcPts val="0"/>
              </a:spcAft>
              <a:defRPr/>
            </a:pPr>
            <a:r>
              <a:rPr lang="ru-RU" sz="2200" b="1" dirty="0">
                <a:latin typeface="+mn-lt"/>
                <a:ea typeface="+mj-ea"/>
                <a:cs typeface="+mj-cs"/>
              </a:rPr>
              <a:t>Меняется налоговая база с инвентаризационной стоимости на кадастровую  стоимость</a:t>
            </a:r>
          </a:p>
        </p:txBody>
      </p:sp>
      <p:sp>
        <p:nvSpPr>
          <p:cNvPr id="6" name="Пятиугольник 5"/>
          <p:cNvSpPr/>
          <p:nvPr/>
        </p:nvSpPr>
        <p:spPr>
          <a:xfrm>
            <a:off x="431800" y="2768600"/>
            <a:ext cx="9432925" cy="1368425"/>
          </a:xfrm>
          <a:prstGeom prst="homePlate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688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19461" name="TextBox 6"/>
          <p:cNvSpPr txBox="1">
            <a:spLocks noChangeArrowheads="1"/>
          </p:cNvSpPr>
          <p:nvPr/>
        </p:nvSpPr>
        <p:spPr bwMode="auto">
          <a:xfrm>
            <a:off x="809625" y="2360613"/>
            <a:ext cx="8497888" cy="172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306" tIns="52153" rIns="104306" bIns="52153" anchor="ctr"/>
          <a:lstStyle/>
          <a:p>
            <a:pPr defTabSz="1042988">
              <a:defRPr/>
            </a:pPr>
            <a:r>
              <a:rPr lang="ru-RU" sz="2200" b="1" dirty="0">
                <a:latin typeface="+mn-lt"/>
              </a:rPr>
              <a:t>Снижена ставка налога до 0,5%: </a:t>
            </a:r>
          </a:p>
          <a:p>
            <a:pPr marL="285750" indent="-285750" defTabSz="1042988">
              <a:buFontTx/>
              <a:buChar char="-"/>
              <a:defRPr/>
            </a:pPr>
            <a:r>
              <a:rPr lang="ru-RU" b="1" i="1" dirty="0">
                <a:latin typeface="+mn-lt"/>
              </a:rPr>
              <a:t>до введения нового порядка исчисления от кадастровой стоимости по ставке – 0,1- 2,0 %;</a:t>
            </a:r>
          </a:p>
          <a:p>
            <a:pPr defTabSz="1042988">
              <a:defRPr/>
            </a:pPr>
            <a:r>
              <a:rPr lang="ru-RU" b="1" dirty="0">
                <a:latin typeface="+mn-lt"/>
              </a:rPr>
              <a:t>-   </a:t>
            </a:r>
            <a:r>
              <a:rPr lang="ru-RU" b="1" i="1" dirty="0">
                <a:latin typeface="+mn-lt"/>
              </a:rPr>
              <a:t>после введения  нового порядка -  0,1 -0,5%.</a:t>
            </a:r>
          </a:p>
          <a:p>
            <a:pPr marL="285750" indent="-285750" defTabSz="1042988">
              <a:buFontTx/>
              <a:buChar char="-"/>
              <a:defRPr/>
            </a:pPr>
            <a:endParaRPr lang="ru-RU" sz="2000" b="1" dirty="0">
              <a:latin typeface="+mn-lt"/>
            </a:endParaRPr>
          </a:p>
        </p:txBody>
      </p:sp>
      <p:sp>
        <p:nvSpPr>
          <p:cNvPr id="8" name="Пятиугольник 7"/>
          <p:cNvSpPr/>
          <p:nvPr/>
        </p:nvSpPr>
        <p:spPr>
          <a:xfrm>
            <a:off x="738188" y="4100513"/>
            <a:ext cx="9217025" cy="1263650"/>
          </a:xfrm>
          <a:prstGeom prst="homePlate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ru-RU" sz="2200" b="1" dirty="0">
                <a:solidFill>
                  <a:schemeClr val="tx1"/>
                </a:solidFill>
              </a:rPr>
              <a:t>Сохраняются действующие льготы и гарантии, увеличивается количество категорий льготников, меняется порядок предоставления льгот.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66750" y="4932363"/>
            <a:ext cx="9144000" cy="1512887"/>
          </a:xfrm>
          <a:prstGeom prst="rect">
            <a:avLst/>
          </a:prstGeom>
        </p:spPr>
        <p:txBody>
          <a:bodyPr lIns="104306" tIns="52153" rIns="104306" bIns="52153" anchor="ctr"/>
          <a:lstStyle/>
          <a:p>
            <a:pPr defTabSz="1043056" fontAlgn="auto">
              <a:spcAft>
                <a:spcPts val="0"/>
              </a:spcAft>
              <a:defRPr/>
            </a:pPr>
            <a:endParaRPr lang="ru-RU" sz="18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642100" y="1189038"/>
            <a:ext cx="2665413" cy="574675"/>
          </a:xfrm>
          <a:prstGeom prst="rect">
            <a:avLst/>
          </a:prstGeom>
        </p:spPr>
        <p:txBody>
          <a:bodyPr lIns="104306" tIns="52153" rIns="104306" bIns="52153" anchor="ctr">
            <a:normAutofit fontScale="77500" lnSpcReduction="20000"/>
          </a:bodyPr>
          <a:lstStyle/>
          <a:p>
            <a:pPr defTabSz="1043056" fontAlgn="auto">
              <a:spcAft>
                <a:spcPts val="0"/>
              </a:spcAft>
              <a:defRPr/>
            </a:pPr>
            <a:endParaRPr lang="ru-RU" sz="4800" b="1" dirty="0">
              <a:solidFill>
                <a:srgbClr val="005AA9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994400" y="820738"/>
            <a:ext cx="4699000" cy="5264150"/>
          </a:xfrm>
          <a:prstGeom prst="rect">
            <a:avLst/>
          </a:prstGeom>
        </p:spPr>
        <p:txBody>
          <a:bodyPr lIns="104306" tIns="52153" rIns="104306" bIns="52153" anchor="ctr"/>
          <a:lstStyle/>
          <a:p>
            <a:pPr defTabSz="1043056" fontAlgn="auto">
              <a:spcAft>
                <a:spcPts val="0"/>
              </a:spcAft>
              <a:defRPr/>
            </a:pPr>
            <a:endParaRPr lang="ru-RU" sz="16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endParaRPr lang="ru-RU" sz="16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r>
              <a:rPr lang="ru-RU" sz="1400" b="1" dirty="0">
                <a:latin typeface="+mj-lt"/>
              </a:rPr>
              <a:t>.</a:t>
            </a:r>
            <a:endParaRPr lang="ru-RU" sz="14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endParaRPr lang="ru-RU" sz="16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endParaRPr lang="ru-RU" sz="1600" b="1" dirty="0">
              <a:latin typeface="+mj-lt"/>
              <a:ea typeface="+mj-ea"/>
              <a:cs typeface="+mj-cs"/>
            </a:endParaRPr>
          </a:p>
          <a:p>
            <a:pPr defTabSz="1043056" fontAlgn="auto">
              <a:spcAft>
                <a:spcPts val="0"/>
              </a:spcAft>
              <a:defRPr/>
            </a:pPr>
            <a:r>
              <a:rPr lang="ru-RU" sz="1600" b="1" dirty="0"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7578725" y="4429125"/>
            <a:ext cx="720725" cy="142875"/>
          </a:xfrm>
          <a:prstGeom prst="rect">
            <a:avLst/>
          </a:prstGeom>
        </p:spPr>
        <p:txBody>
          <a:bodyPr lIns="104306" tIns="52153" rIns="104306" bIns="52153" anchor="ctr">
            <a:normAutofit fontScale="25000" lnSpcReduction="20000"/>
          </a:bodyPr>
          <a:lstStyle/>
          <a:p>
            <a:pPr defTabSz="1043056" fontAlgn="auto">
              <a:spcAft>
                <a:spcPts val="0"/>
              </a:spcAft>
              <a:defRPr/>
            </a:pPr>
            <a:endParaRPr lang="ru-RU" sz="4800" b="1" dirty="0">
              <a:solidFill>
                <a:srgbClr val="C0000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7578725" y="2989263"/>
            <a:ext cx="720725" cy="142875"/>
          </a:xfrm>
          <a:prstGeom prst="rect">
            <a:avLst/>
          </a:prstGeom>
        </p:spPr>
        <p:txBody>
          <a:bodyPr lIns="104306" tIns="52153" rIns="104306" bIns="52153" anchor="ctr">
            <a:normAutofit fontScale="25000" lnSpcReduction="20000"/>
          </a:bodyPr>
          <a:lstStyle/>
          <a:p>
            <a:pPr defTabSz="1043056" fontAlgn="auto">
              <a:spcAft>
                <a:spcPts val="0"/>
              </a:spcAft>
              <a:defRPr/>
            </a:pPr>
            <a:endParaRPr lang="ru-RU" sz="4800" b="1" dirty="0">
              <a:solidFill>
                <a:srgbClr val="C0000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18" name="Пятиугольник 17"/>
          <p:cNvSpPr/>
          <p:nvPr/>
        </p:nvSpPr>
        <p:spPr>
          <a:xfrm>
            <a:off x="666750" y="5364163"/>
            <a:ext cx="9288463" cy="1944687"/>
          </a:xfrm>
          <a:prstGeom prst="homePlate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ru-RU" sz="2200" b="1" dirty="0">
                <a:solidFill>
                  <a:schemeClr val="tx1"/>
                </a:solidFill>
              </a:rPr>
              <a:t>Вводятся налоговые вычеты из кадастровой стоимости  для жилых объектов: </a:t>
            </a:r>
            <a:r>
              <a:rPr lang="ru-RU" b="1" i="1" dirty="0">
                <a:solidFill>
                  <a:schemeClr val="tx1"/>
                </a:solidFill>
              </a:rPr>
              <a:t>для комнаты  кадастровая стоимость  уменьшается на  стоимость 10 кв. м., для квартиры – 20 кв. м., жилого дома – 50 </a:t>
            </a:r>
            <a:r>
              <a:rPr lang="ru-RU" b="1" i="1" dirty="0" err="1">
                <a:solidFill>
                  <a:schemeClr val="tx1"/>
                </a:solidFill>
              </a:rPr>
              <a:t>кв.м</a:t>
            </a:r>
            <a:r>
              <a:rPr lang="ru-RU" b="1" i="1" dirty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9" name="Номер слайда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8E3841B-B1A6-45CF-9BB6-5D7747929492}" type="slidenum">
              <a:rPr lang="ru-RU" smtClean="0"/>
              <a:pPr>
                <a:defRPr/>
              </a:pPr>
              <a:t>5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Заголовок 2"/>
          <p:cNvSpPr>
            <a:spLocks noGrp="1"/>
          </p:cNvSpPr>
          <p:nvPr>
            <p:ph type="title"/>
          </p:nvPr>
        </p:nvSpPr>
        <p:spPr>
          <a:xfrm>
            <a:off x="800100" y="207963"/>
            <a:ext cx="9009063" cy="952500"/>
          </a:xfrm>
        </p:spPr>
        <p:txBody>
          <a:bodyPr/>
          <a:lstStyle/>
          <a:p>
            <a:pPr defTabSz="1041400" fontAlgn="base">
              <a:spcAft>
                <a:spcPct val="0"/>
              </a:spcAft>
            </a:pPr>
            <a:r>
              <a:rPr lang="ru-RU" sz="2700" smtClean="0">
                <a:solidFill>
                  <a:schemeClr val="tx1"/>
                </a:solidFill>
                <a:latin typeface="Arial Narrow" pitchFamily="34" charset="0"/>
              </a:rPr>
              <a:t>                  </a:t>
            </a:r>
            <a:r>
              <a:rPr lang="ru-RU" sz="2800" b="0" smtClean="0">
                <a:solidFill>
                  <a:schemeClr val="tx1"/>
                </a:solidFill>
                <a:latin typeface="Arial Narrow" pitchFamily="34" charset="0"/>
              </a:rPr>
              <a:t>Определение налогооблагаемой базы</a:t>
            </a:r>
            <a:br>
              <a:rPr lang="ru-RU" sz="2800" b="0" smtClean="0">
                <a:solidFill>
                  <a:schemeClr val="tx1"/>
                </a:solidFill>
                <a:latin typeface="Arial Narrow" pitchFamily="34" charset="0"/>
              </a:rPr>
            </a:br>
            <a:r>
              <a:rPr lang="ru-RU" sz="1800" smtClean="0">
                <a:solidFill>
                  <a:srgbClr val="C00000"/>
                </a:solidFill>
              </a:rPr>
              <a:t>КАДАСТРОВАЯ СТОИМОСТЬ</a:t>
            </a:r>
            <a:br>
              <a:rPr lang="ru-RU" sz="1800" smtClean="0">
                <a:solidFill>
                  <a:srgbClr val="C00000"/>
                </a:solidFill>
              </a:rPr>
            </a:br>
            <a:endParaRPr lang="ru-RU" sz="1800" smtClean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5FFD935-2B46-4DAE-B82B-C3753D825658}" type="slidenum">
              <a:rPr lang="ru-RU" smtClean="0">
                <a:solidFill>
                  <a:prstClr val="white"/>
                </a:solidFill>
              </a:rPr>
              <a:pPr>
                <a:defRPr/>
              </a:pPr>
              <a:t>6</a:t>
            </a:fld>
            <a:endParaRPr lang="ru-RU" dirty="0">
              <a:solidFill>
                <a:prstClr val="white"/>
              </a:solidFill>
            </a:endParaRPr>
          </a:p>
        </p:txBody>
      </p:sp>
      <p:grpSp>
        <p:nvGrpSpPr>
          <p:cNvPr id="5" name="Группа 4"/>
          <p:cNvGrpSpPr/>
          <p:nvPr/>
        </p:nvGrpSpPr>
        <p:grpSpPr>
          <a:xfrm>
            <a:off x="814201" y="902183"/>
            <a:ext cx="9096008" cy="4285794"/>
            <a:chOff x="4336581" y="1260353"/>
            <a:chExt cx="5730666" cy="3142295"/>
          </a:xfrm>
          <a:solidFill>
            <a:schemeClr val="accent5">
              <a:lumMod val="40000"/>
              <a:lumOff val="60000"/>
            </a:schemeClr>
          </a:solidFill>
        </p:grpSpPr>
        <p:grpSp>
          <p:nvGrpSpPr>
            <p:cNvPr id="6" name="Группа 5"/>
            <p:cNvGrpSpPr/>
            <p:nvPr/>
          </p:nvGrpSpPr>
          <p:grpSpPr>
            <a:xfrm>
              <a:off x="4338588" y="1260353"/>
              <a:ext cx="5728659" cy="1864245"/>
              <a:chOff x="1331640" y="3763063"/>
              <a:chExt cx="5728659" cy="1522383"/>
            </a:xfrm>
            <a:grpFill/>
          </p:grpSpPr>
          <p:sp>
            <p:nvSpPr>
              <p:cNvPr id="9" name="Прямоугольник 8"/>
              <p:cNvSpPr/>
              <p:nvPr/>
            </p:nvSpPr>
            <p:spPr>
              <a:xfrm>
                <a:off x="4309507" y="4843180"/>
                <a:ext cx="2689360" cy="27641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1"/>
              </a:fillRef>
              <a:effectRef idx="1">
                <a:schemeClr val="accent1"/>
              </a:effectRef>
              <a:fontRef idx="minor">
                <a:schemeClr val="lt1"/>
              </a:fontRef>
            </p:style>
            <p:txBody>
              <a:bodyPr>
                <a:spAutoFit/>
              </a:bodyPr>
              <a:lstStyle/>
              <a:p>
                <a:pPr defTabSz="1042504">
                  <a:tabLst>
                    <a:tab pos="803134" algn="l"/>
                  </a:tabLst>
                  <a:defRPr/>
                </a:pPr>
                <a:r>
                  <a:rPr lang="ru-RU" sz="1800" dirty="0">
                    <a:solidFill>
                      <a:schemeClr val="tx1"/>
                    </a:solidFill>
                  </a:rPr>
                  <a:t>Уменьшается на </a:t>
                </a:r>
                <a:r>
                  <a:rPr lang="ru-RU" sz="2400" b="1" dirty="0">
                    <a:solidFill>
                      <a:srgbClr val="C00000"/>
                    </a:solidFill>
                  </a:rPr>
                  <a:t>1 млн. руб.</a:t>
                </a:r>
              </a:p>
            </p:txBody>
          </p:sp>
          <p:sp>
            <p:nvSpPr>
              <p:cNvPr id="10" name="TextBox 9"/>
              <p:cNvSpPr txBox="1"/>
              <p:nvPr/>
            </p:nvSpPr>
            <p:spPr>
              <a:xfrm>
                <a:off x="1331640" y="3763063"/>
                <a:ext cx="1368152" cy="27641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1"/>
              </a:fillRef>
              <a:effectRef idx="1">
                <a:schemeClr val="accent1"/>
              </a:effectRef>
              <a:fontRef idx="minor">
                <a:schemeClr val="lt1"/>
              </a:fontRef>
            </p:style>
            <p:txBody>
              <a:bodyPr>
                <a:spAutoFit/>
              </a:bodyPr>
              <a:lstStyle/>
              <a:p>
                <a:pPr defTabSz="1042504">
                  <a:defRPr/>
                </a:pPr>
                <a:r>
                  <a:rPr lang="ru-RU" sz="2400" dirty="0">
                    <a:solidFill>
                      <a:schemeClr val="tx1"/>
                    </a:solidFill>
                  </a:rPr>
                  <a:t>1. квартира</a:t>
                </a:r>
              </a:p>
            </p:txBody>
          </p:sp>
          <p:sp>
            <p:nvSpPr>
              <p:cNvPr id="11" name="TextBox 10"/>
              <p:cNvSpPr txBox="1"/>
              <p:nvPr/>
            </p:nvSpPr>
            <p:spPr>
              <a:xfrm>
                <a:off x="1331640" y="4123104"/>
                <a:ext cx="1368152" cy="27641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1"/>
              </a:fillRef>
              <a:effectRef idx="1">
                <a:schemeClr val="accent1"/>
              </a:effectRef>
              <a:fontRef idx="minor">
                <a:schemeClr val="lt1"/>
              </a:fontRef>
            </p:style>
            <p:txBody>
              <a:bodyPr>
                <a:spAutoFit/>
              </a:bodyPr>
              <a:lstStyle/>
              <a:p>
                <a:pPr defTabSz="1042504">
                  <a:defRPr/>
                </a:pPr>
                <a:r>
                  <a:rPr lang="ru-RU" sz="2400" dirty="0">
                    <a:solidFill>
                      <a:schemeClr val="tx1"/>
                    </a:solidFill>
                  </a:rPr>
                  <a:t>2. комната</a:t>
                </a:r>
              </a:p>
            </p:txBody>
          </p:sp>
          <p:sp>
            <p:nvSpPr>
              <p:cNvPr id="12" name="TextBox 11"/>
              <p:cNvSpPr txBox="1"/>
              <p:nvPr/>
            </p:nvSpPr>
            <p:spPr>
              <a:xfrm>
                <a:off x="1331640" y="4476535"/>
                <a:ext cx="1368152" cy="27641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1"/>
              </a:fillRef>
              <a:effectRef idx="1">
                <a:schemeClr val="accent1"/>
              </a:effectRef>
              <a:fontRef idx="minor">
                <a:schemeClr val="lt1"/>
              </a:fontRef>
            </p:style>
            <p:txBody>
              <a:bodyPr>
                <a:spAutoFit/>
              </a:bodyPr>
              <a:lstStyle/>
              <a:p>
                <a:pPr defTabSz="1042504">
                  <a:defRPr/>
                </a:pPr>
                <a:r>
                  <a:rPr lang="ru-RU" sz="2400" dirty="0">
                    <a:solidFill>
                      <a:schemeClr val="tx1"/>
                    </a:solidFill>
                  </a:rPr>
                  <a:t>3. жилой дом</a:t>
                </a:r>
              </a:p>
            </p:txBody>
          </p:sp>
          <p:sp>
            <p:nvSpPr>
              <p:cNvPr id="13" name="TextBox 12"/>
              <p:cNvSpPr txBox="1"/>
              <p:nvPr/>
            </p:nvSpPr>
            <p:spPr>
              <a:xfrm>
                <a:off x="1331640" y="4843180"/>
                <a:ext cx="2675618" cy="442266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1"/>
              </a:fillRef>
              <a:effectRef idx="1">
                <a:schemeClr val="accent1"/>
              </a:effectRef>
              <a:fontRef idx="minor">
                <a:schemeClr val="lt1"/>
              </a:fontRef>
            </p:style>
            <p:txBody>
              <a:bodyPr>
                <a:spAutoFit/>
              </a:bodyPr>
              <a:lstStyle/>
              <a:p>
                <a:pPr defTabSz="1042504">
                  <a:defRPr/>
                </a:pPr>
                <a:r>
                  <a:rPr lang="ru-RU" dirty="0">
                    <a:solidFill>
                      <a:schemeClr val="tx1"/>
                    </a:solidFill>
                  </a:rPr>
                  <a:t>4. единый недвижимый комплекс  (с жилым помещением)</a:t>
                </a:r>
              </a:p>
            </p:txBody>
          </p:sp>
          <p:sp>
            <p:nvSpPr>
              <p:cNvPr id="14" name="TextBox 13"/>
              <p:cNvSpPr txBox="1"/>
              <p:nvPr/>
            </p:nvSpPr>
            <p:spPr>
              <a:xfrm>
                <a:off x="3118944" y="3763063"/>
                <a:ext cx="3890958" cy="221134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1"/>
              </a:fillRef>
              <a:effectRef idx="1">
                <a:schemeClr val="accent1"/>
              </a:effectRef>
              <a:fontRef idx="minor">
                <a:schemeClr val="lt1"/>
              </a:fontRef>
            </p:style>
            <p:txBody>
              <a:bodyPr>
                <a:spAutoFit/>
              </a:bodyPr>
              <a:lstStyle/>
              <a:p>
                <a:pPr defTabSz="1042504">
                  <a:defRPr/>
                </a:pPr>
                <a:r>
                  <a:rPr lang="ru-RU" sz="1800" dirty="0">
                    <a:solidFill>
                      <a:schemeClr val="tx1"/>
                    </a:solidFill>
                  </a:rPr>
                  <a:t>Уменьшается на кадастровую стоимость </a:t>
                </a:r>
                <a:r>
                  <a:rPr lang="ru-RU" sz="1800" b="1" dirty="0">
                    <a:solidFill>
                      <a:srgbClr val="C00000"/>
                    </a:solidFill>
                  </a:rPr>
                  <a:t>20 кв. м</a:t>
                </a:r>
                <a:r>
                  <a:rPr lang="en-US" sz="1800" b="1" dirty="0">
                    <a:solidFill>
                      <a:srgbClr val="C00000"/>
                    </a:solidFill>
                  </a:rPr>
                  <a:t>.</a:t>
                </a:r>
                <a:r>
                  <a:rPr lang="ru-RU" sz="1800" b="1" dirty="0">
                    <a:solidFill>
                      <a:srgbClr val="C00000"/>
                    </a:solidFill>
                  </a:rPr>
                  <a:t> </a:t>
                </a:r>
                <a:r>
                  <a:rPr lang="ru-RU" sz="1800" dirty="0">
                    <a:solidFill>
                      <a:schemeClr val="tx1"/>
                    </a:solidFill>
                  </a:rPr>
                  <a:t>площади</a:t>
                </a:r>
              </a:p>
            </p:txBody>
          </p:sp>
          <p:sp>
            <p:nvSpPr>
              <p:cNvPr id="15" name="TextBox 14"/>
              <p:cNvSpPr txBox="1"/>
              <p:nvPr/>
            </p:nvSpPr>
            <p:spPr>
              <a:xfrm>
                <a:off x="3118944" y="4123104"/>
                <a:ext cx="3879924" cy="221133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1"/>
              </a:fillRef>
              <a:effectRef idx="1">
                <a:schemeClr val="accent1"/>
              </a:effectRef>
              <a:fontRef idx="minor">
                <a:schemeClr val="lt1"/>
              </a:fontRef>
            </p:style>
            <p:txBody>
              <a:bodyPr>
                <a:spAutoFit/>
              </a:bodyPr>
              <a:lstStyle/>
              <a:p>
                <a:pPr defTabSz="1042504">
                  <a:defRPr/>
                </a:pPr>
                <a:r>
                  <a:rPr lang="ru-RU" sz="1800" dirty="0">
                    <a:solidFill>
                      <a:schemeClr val="tx1"/>
                    </a:solidFill>
                  </a:rPr>
                  <a:t>Уменьшается на кадастровую стоимость </a:t>
                </a:r>
                <a:r>
                  <a:rPr lang="ru-RU" sz="1800" b="1" dirty="0">
                    <a:solidFill>
                      <a:srgbClr val="C00000"/>
                    </a:solidFill>
                  </a:rPr>
                  <a:t>10 кв. м</a:t>
                </a:r>
                <a:r>
                  <a:rPr lang="en-US" sz="1800" b="1" dirty="0">
                    <a:solidFill>
                      <a:srgbClr val="C00000"/>
                    </a:solidFill>
                  </a:rPr>
                  <a:t>.</a:t>
                </a:r>
                <a:r>
                  <a:rPr lang="ru-RU" sz="1800" b="1" dirty="0">
                    <a:solidFill>
                      <a:srgbClr val="C00000"/>
                    </a:solidFill>
                  </a:rPr>
                  <a:t> </a:t>
                </a:r>
                <a:r>
                  <a:rPr lang="ru-RU" sz="1800" dirty="0">
                    <a:solidFill>
                      <a:schemeClr val="tx1"/>
                    </a:solidFill>
                  </a:rPr>
                  <a:t>площади</a:t>
                </a:r>
              </a:p>
            </p:txBody>
          </p:sp>
          <p:sp>
            <p:nvSpPr>
              <p:cNvPr id="16" name="TextBox 15"/>
              <p:cNvSpPr txBox="1"/>
              <p:nvPr/>
            </p:nvSpPr>
            <p:spPr>
              <a:xfrm>
                <a:off x="3118944" y="4483146"/>
                <a:ext cx="3941355" cy="221133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1"/>
              </a:fillRef>
              <a:effectRef idx="1">
                <a:schemeClr val="accent1"/>
              </a:effectRef>
              <a:fontRef idx="minor">
                <a:schemeClr val="lt1"/>
              </a:fontRef>
            </p:style>
            <p:txBody>
              <a:bodyPr>
                <a:spAutoFit/>
              </a:bodyPr>
              <a:lstStyle/>
              <a:p>
                <a:pPr defTabSz="1042504">
                  <a:defRPr/>
                </a:pPr>
                <a:r>
                  <a:rPr lang="ru-RU" sz="1800" dirty="0">
                    <a:solidFill>
                      <a:schemeClr val="tx1"/>
                    </a:solidFill>
                  </a:rPr>
                  <a:t>Уменьшается на кадастровую стоимость </a:t>
                </a:r>
                <a:r>
                  <a:rPr lang="ru-RU" sz="1800" b="1" dirty="0">
                    <a:solidFill>
                      <a:srgbClr val="C00000"/>
                    </a:solidFill>
                  </a:rPr>
                  <a:t>50 кв. м</a:t>
                </a:r>
                <a:r>
                  <a:rPr lang="en-US" sz="1800" b="1" dirty="0">
                    <a:solidFill>
                      <a:srgbClr val="C00000"/>
                    </a:solidFill>
                  </a:rPr>
                  <a:t>.</a:t>
                </a:r>
                <a:r>
                  <a:rPr lang="ru-RU" sz="1800" b="1" dirty="0">
                    <a:solidFill>
                      <a:srgbClr val="C00000"/>
                    </a:solidFill>
                  </a:rPr>
                  <a:t> </a:t>
                </a:r>
                <a:r>
                  <a:rPr lang="ru-RU" sz="1800" dirty="0">
                    <a:solidFill>
                      <a:schemeClr val="tx1"/>
                    </a:solidFill>
                  </a:rPr>
                  <a:t>площади</a:t>
                </a:r>
              </a:p>
            </p:txBody>
          </p:sp>
        </p:grpSp>
        <p:sp>
          <p:nvSpPr>
            <p:cNvPr id="7" name="TextBox 6"/>
            <p:cNvSpPr txBox="1"/>
            <p:nvPr/>
          </p:nvSpPr>
          <p:spPr>
            <a:xfrm>
              <a:off x="4336581" y="4168071"/>
              <a:ext cx="5730666" cy="2345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defTabSz="1042504">
                <a:defRPr/>
              </a:pPr>
              <a:r>
                <a:rPr lang="ru-RU" sz="2500" dirty="0">
                  <a:solidFill>
                    <a:schemeClr val="tx1"/>
                  </a:solidFill>
                </a:rPr>
                <a:t>прочие объекты недвижимости</a:t>
              </a: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4338588" y="3150966"/>
              <a:ext cx="5728659" cy="960600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defTabSz="1042504">
                <a:defRPr/>
              </a:pPr>
              <a:r>
                <a:rPr lang="ru-RU" sz="2700" b="1" dirty="0">
                  <a:solidFill>
                    <a:srgbClr val="C00000"/>
                  </a:solidFill>
                </a:rPr>
                <a:t>*</a:t>
              </a:r>
              <a:r>
                <a:rPr lang="en-US" sz="2700" b="1" dirty="0">
                  <a:solidFill>
                    <a:srgbClr val="C00000"/>
                  </a:solidFill>
                </a:rPr>
                <a:t> </a:t>
              </a:r>
              <a:r>
                <a:rPr lang="ru-RU" sz="1800" dirty="0">
                  <a:solidFill>
                    <a:schemeClr val="tx1"/>
                  </a:solidFill>
                </a:rPr>
                <a:t>административно-деловые центры и торговые центры (комплексы) и помещения в них, нежилые помещения, предназначенные (или фактически используемые)  под  офисы, торговые объекты, объекты общественного питания и бытового обслуживания, </a:t>
              </a:r>
              <a:r>
                <a:rPr lang="ru-RU" sz="1700" b="1" i="1" dirty="0">
                  <a:solidFill>
                    <a:schemeClr val="tx1"/>
                  </a:solidFill>
                </a:rPr>
                <a:t>включенные в Перечень</a:t>
              </a:r>
            </a:p>
          </p:txBody>
        </p:sp>
      </p:grpSp>
      <p:sp>
        <p:nvSpPr>
          <p:cNvPr id="17" name="Прямоугольник 13"/>
          <p:cNvSpPr>
            <a:spLocks noGrp="1" noChangeArrowheads="1"/>
          </p:cNvSpPr>
          <p:nvPr>
            <p:ph idx="1"/>
          </p:nvPr>
        </p:nvSpPr>
        <p:spPr>
          <a:xfrm rot="10800000" flipV="1">
            <a:off x="947738" y="5364163"/>
            <a:ext cx="8502650" cy="647700"/>
          </a:xfrm>
        </p:spPr>
        <p:txBody>
          <a:bodyPr lIns="91424" tIns="45712" rIns="91424" bIns="45712">
            <a:spAutoFit/>
          </a:bodyPr>
          <a:lstStyle/>
          <a:p>
            <a:pPr>
              <a:defRPr/>
            </a:pPr>
            <a:r>
              <a:rPr lang="ru-RU" sz="1800" dirty="0">
                <a:solidFill>
                  <a:schemeClr val="tx1"/>
                </a:solidFill>
                <a:latin typeface="+mn-lt"/>
              </a:rPr>
              <a:t>ИНВЕНТАРИЗАЦИОННАЯ СТОИМОСТЬ  (применяется до  введения нового порядка исчисления налога от кадастровой стоимости)  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66750" y="6188075"/>
            <a:ext cx="9001125" cy="784225"/>
          </a:xfrm>
          <a:prstGeom prst="rect">
            <a:avLst/>
          </a:prstGeom>
          <a:noFill/>
          <a:ln>
            <a:noFill/>
          </a:ln>
        </p:spPr>
        <p:txBody>
          <a:bodyPr lIns="91424" tIns="45712" rIns="91424" bIns="45712">
            <a:spAutoFit/>
          </a:bodyPr>
          <a:lstStyle/>
          <a:p>
            <a:pPr defTabSz="104250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700" b="1" dirty="0">
                <a:solidFill>
                  <a:srgbClr val="C00000"/>
                </a:solidFill>
                <a:latin typeface="+mn-lt"/>
              </a:rPr>
              <a:t>*</a:t>
            </a:r>
            <a:r>
              <a:rPr lang="en-US" sz="2700" b="1" dirty="0">
                <a:solidFill>
                  <a:srgbClr val="C00000"/>
                </a:solidFill>
                <a:latin typeface="+mn-lt"/>
              </a:rPr>
              <a:t> </a:t>
            </a:r>
            <a:r>
              <a:rPr lang="ru-RU" sz="1800" i="1" dirty="0">
                <a:latin typeface="+mn-lt"/>
              </a:rPr>
              <a:t>для всех объектов недвижимости с учетом коэффициента дефлятора (начиная с налогового периода 2015 ), за исключением, объектов, указанных выше с отметкой</a:t>
            </a:r>
          </a:p>
        </p:txBody>
      </p:sp>
      <p:sp>
        <p:nvSpPr>
          <p:cNvPr id="21" name="Стрелка вправо 20"/>
          <p:cNvSpPr/>
          <p:nvPr/>
        </p:nvSpPr>
        <p:spPr>
          <a:xfrm>
            <a:off x="3057525" y="1192213"/>
            <a:ext cx="417513" cy="46037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2" name="Стрелка вправо 21"/>
          <p:cNvSpPr/>
          <p:nvPr/>
        </p:nvSpPr>
        <p:spPr>
          <a:xfrm>
            <a:off x="3057525" y="1747838"/>
            <a:ext cx="417513" cy="46037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3" name="Стрелка вправо 22"/>
          <p:cNvSpPr/>
          <p:nvPr/>
        </p:nvSpPr>
        <p:spPr>
          <a:xfrm>
            <a:off x="3057525" y="2349500"/>
            <a:ext cx="417513" cy="4445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" name="Стрелка вправо 23"/>
          <p:cNvSpPr/>
          <p:nvPr/>
        </p:nvSpPr>
        <p:spPr>
          <a:xfrm flipV="1">
            <a:off x="5173663" y="2951163"/>
            <a:ext cx="376237" cy="46037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553" name="Группа 9"/>
          <p:cNvGrpSpPr>
            <a:grpSpLocks/>
          </p:cNvGrpSpPr>
          <p:nvPr/>
        </p:nvGrpSpPr>
        <p:grpSpPr bwMode="auto">
          <a:xfrm>
            <a:off x="722313" y="285750"/>
            <a:ext cx="9217025" cy="6657975"/>
            <a:chOff x="0" y="-26837"/>
            <a:chExt cx="9217024" cy="6658303"/>
          </a:xfrm>
        </p:grpSpPr>
        <p:sp>
          <p:nvSpPr>
            <p:cNvPr id="11" name="Прямоугольник 10"/>
            <p:cNvSpPr/>
            <p:nvPr/>
          </p:nvSpPr>
          <p:spPr>
            <a:xfrm>
              <a:off x="0" y="-26837"/>
              <a:ext cx="9143999" cy="769976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 algn="ctr" defTabSz="1042688" fontAlgn="auto">
                <a:spcAft>
                  <a:spcPts val="0"/>
                </a:spcAft>
                <a:defRPr/>
              </a:pPr>
              <a:r>
                <a:rPr lang="ru-RU" sz="2800" b="1" dirty="0">
                  <a:solidFill>
                    <a:srgbClr val="005AA9"/>
                  </a:solidFill>
                  <a:latin typeface="Arial Narrow" panose="020B0606020202030204" pitchFamily="34" charset="0"/>
                  <a:ea typeface="+mj-ea"/>
                  <a:cs typeface="+mj-cs"/>
                </a:rPr>
                <a:t>Главой 32  НК РФ установлены льготы</a:t>
              </a:r>
              <a:endParaRPr lang="ru-RU" sz="2800" dirty="0">
                <a:solidFill>
                  <a:prstClr val="black"/>
                </a:solidFill>
                <a:latin typeface="+mn-lt"/>
              </a:endParaRPr>
            </a:p>
            <a:p>
              <a:pPr algn="ctr" defTabSz="1042688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sz="1600" dirty="0">
                  <a:solidFill>
                    <a:prstClr val="black"/>
                  </a:solidFill>
                  <a:latin typeface="+mn-lt"/>
                </a:rPr>
                <a:t>Размер льготы- </a:t>
              </a:r>
              <a:r>
                <a:rPr lang="ru-RU" sz="1600" b="1" dirty="0">
                  <a:solidFill>
                    <a:prstClr val="black"/>
                  </a:solidFill>
                  <a:latin typeface="+mn-lt"/>
                </a:rPr>
                <a:t>100% </a:t>
              </a:r>
            </a:p>
          </p:txBody>
        </p:sp>
        <p:sp>
          <p:nvSpPr>
            <p:cNvPr id="23559" name="Прямоугольник 11"/>
            <p:cNvSpPr>
              <a:spLocks noChangeArrowheads="1"/>
            </p:cNvSpPr>
            <p:nvPr/>
          </p:nvSpPr>
          <p:spPr bwMode="auto">
            <a:xfrm>
              <a:off x="215900" y="836805"/>
              <a:ext cx="9001124" cy="372427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ru-RU" sz="1800" b="1">
                  <a:latin typeface="Calibri" pitchFamily="34" charset="0"/>
                </a:rPr>
                <a:t>Льготники:</a:t>
              </a:r>
              <a:r>
                <a:rPr lang="ru-RU" sz="1800">
                  <a:latin typeface="Calibri" pitchFamily="34" charset="0"/>
                </a:rPr>
                <a:t> 15 категорий граждан, в соответствии с ФЗ (органами местного самоуправления  могут устанавливаться дополнительные льготы)</a:t>
              </a:r>
              <a:endParaRPr lang="ru-RU" sz="1800" b="1">
                <a:latin typeface="Calibri" pitchFamily="34" charset="0"/>
              </a:endParaRPr>
            </a:p>
            <a:p>
              <a:r>
                <a:rPr lang="ru-RU" sz="1800" b="1">
                  <a:latin typeface="Calibri" pitchFamily="34" charset="0"/>
                </a:rPr>
                <a:t>Условия льготирования для федеральных льгот</a:t>
              </a:r>
              <a:r>
                <a:rPr lang="ru-RU" sz="1800">
                  <a:latin typeface="Calibri" pitchFamily="34" charset="0"/>
                </a:rPr>
                <a:t>:</a:t>
              </a:r>
            </a:p>
            <a:p>
              <a:pPr>
                <a:buClr>
                  <a:srgbClr val="C00000"/>
                </a:buClr>
                <a:buFont typeface="Wingdings" pitchFamily="2" charset="2"/>
                <a:buChar char="ü"/>
              </a:pPr>
              <a:r>
                <a:rPr lang="ru-RU" sz="1800">
                  <a:latin typeface="Calibri" pitchFamily="34" charset="0"/>
                </a:rPr>
                <a:t>объект стоимостью до 300 млн.рублей</a:t>
              </a:r>
            </a:p>
            <a:p>
              <a:pPr>
                <a:buClr>
                  <a:srgbClr val="C00000"/>
                </a:buClr>
                <a:buFont typeface="Wingdings" pitchFamily="2" charset="2"/>
                <a:buChar char="ü"/>
              </a:pPr>
              <a:r>
                <a:rPr lang="ru-RU" sz="1800">
                  <a:latin typeface="Calibri" pitchFamily="34" charset="0"/>
                </a:rPr>
                <a:t>объект не используется для предпринимательской деятельности (за исключением упрощенных систем налогообложения)</a:t>
              </a:r>
              <a:endParaRPr lang="ru-RU" sz="1800" b="1">
                <a:latin typeface="Calibri" pitchFamily="34" charset="0"/>
              </a:endParaRPr>
            </a:p>
            <a:p>
              <a:r>
                <a:rPr lang="ru-RU" sz="2000" b="1">
                  <a:latin typeface="Calibri" pitchFamily="34" charset="0"/>
                </a:rPr>
                <a:t>Объект льготирования:</a:t>
              </a:r>
              <a:r>
                <a:rPr lang="ru-RU" sz="2000">
                  <a:latin typeface="Calibri" pitchFamily="34" charset="0"/>
                </a:rPr>
                <a:t> </a:t>
              </a:r>
            </a:p>
            <a:p>
              <a:pPr>
                <a:buClr>
                  <a:srgbClr val="C00000"/>
                </a:buClr>
                <a:buFont typeface="Wingdings" pitchFamily="2" charset="2"/>
                <a:buChar char="ü"/>
              </a:pPr>
              <a:r>
                <a:rPr lang="ru-RU" sz="1800">
                  <a:latin typeface="Calibri" pitchFamily="34" charset="0"/>
                </a:rPr>
                <a:t>квартира или комната</a:t>
              </a:r>
            </a:p>
            <a:p>
              <a:pPr>
                <a:buClr>
                  <a:srgbClr val="C00000"/>
                </a:buClr>
                <a:buFont typeface="Wingdings" pitchFamily="2" charset="2"/>
                <a:buChar char="ü"/>
              </a:pPr>
              <a:r>
                <a:rPr lang="ru-RU" sz="1800">
                  <a:latin typeface="Calibri" pitchFamily="34" charset="0"/>
                </a:rPr>
                <a:t>жилой дом</a:t>
              </a:r>
            </a:p>
            <a:p>
              <a:pPr>
                <a:buClr>
                  <a:srgbClr val="C00000"/>
                </a:buClr>
                <a:buFont typeface="Wingdings" pitchFamily="2" charset="2"/>
                <a:buChar char="ü"/>
              </a:pPr>
              <a:r>
                <a:rPr lang="ru-RU" sz="1800">
                  <a:latin typeface="Calibri" pitchFamily="34" charset="0"/>
                </a:rPr>
                <a:t>гараж (машино-место)</a:t>
              </a:r>
            </a:p>
            <a:p>
              <a:pPr>
                <a:buClr>
                  <a:srgbClr val="C00000"/>
                </a:buClr>
                <a:buFont typeface="Wingdings" pitchFamily="2" charset="2"/>
                <a:buChar char="ü"/>
              </a:pPr>
              <a:r>
                <a:rPr lang="ru-RU" sz="1800">
                  <a:latin typeface="Calibri" pitchFamily="34" charset="0"/>
                </a:rPr>
                <a:t>творческие мастерские, ателье, студии, негосударственные музеи,  галереи, библиотеки</a:t>
              </a:r>
            </a:p>
            <a:p>
              <a:pPr>
                <a:buClr>
                  <a:srgbClr val="C00000"/>
                </a:buClr>
                <a:buFont typeface="Wingdings" pitchFamily="2" charset="2"/>
                <a:buChar char="ü"/>
              </a:pPr>
              <a:r>
                <a:rPr lang="ru-RU" sz="1800">
                  <a:latin typeface="Calibri" pitchFamily="34" charset="0"/>
                </a:rPr>
                <a:t>хозяйственное строение/сооружение, площадью до 50 кв.м, расположенное на земельном участке, предоставленном для ведения ЛПХ, СОД, ИЖС</a:t>
              </a:r>
            </a:p>
          </p:txBody>
        </p:sp>
        <p:sp>
          <p:nvSpPr>
            <p:cNvPr id="23560" name="Прямоугольник 12"/>
            <p:cNvSpPr>
              <a:spLocks noChangeArrowheads="1"/>
            </p:cNvSpPr>
            <p:nvPr/>
          </p:nvSpPr>
          <p:spPr bwMode="auto">
            <a:xfrm>
              <a:off x="287337" y="5805924"/>
              <a:ext cx="2160588" cy="82554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marL="171450" indent="-171450"/>
              <a:r>
                <a:rPr lang="ru-RU" sz="1600" b="1" u="sng">
                  <a:solidFill>
                    <a:srgbClr val="C00000"/>
                  </a:solidFill>
                  <a:latin typeface="Calibri" pitchFamily="34" charset="0"/>
                </a:rPr>
                <a:t>Налоговая льгота </a:t>
              </a:r>
            </a:p>
            <a:p>
              <a:pPr marL="171450" indent="-171450"/>
              <a:r>
                <a:rPr lang="ru-RU" sz="1600" b="1" u="sng">
                  <a:solidFill>
                    <a:srgbClr val="C00000"/>
                  </a:solidFill>
                  <a:latin typeface="Calibri" pitchFamily="34" charset="0"/>
                </a:rPr>
                <a:t>НЕ ПРЕДОСТАВЛЯЕТСЯ </a:t>
              </a:r>
            </a:p>
          </p:txBody>
        </p:sp>
        <p:sp>
          <p:nvSpPr>
            <p:cNvPr id="14" name="Прямоугольник 13"/>
            <p:cNvSpPr/>
            <p:nvPr/>
          </p:nvSpPr>
          <p:spPr>
            <a:xfrm>
              <a:off x="287337" y="4804164"/>
              <a:ext cx="8642349" cy="1827302"/>
            </a:xfrm>
            <a:prstGeom prst="rect">
              <a:avLst/>
            </a:prstGeom>
            <a:noFill/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defTabSz="1042688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  <p:sp>
          <p:nvSpPr>
            <p:cNvPr id="23562" name="Прямоугольник 14"/>
            <p:cNvSpPr>
              <a:spLocks noChangeArrowheads="1"/>
            </p:cNvSpPr>
            <p:nvPr/>
          </p:nvSpPr>
          <p:spPr bwMode="auto">
            <a:xfrm>
              <a:off x="2664296" y="4804164"/>
              <a:ext cx="5992642" cy="170824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indent="-171450">
                <a:buClr>
                  <a:srgbClr val="C00000"/>
                </a:buClr>
                <a:buFont typeface="Wingdings" pitchFamily="2" charset="2"/>
                <a:buChar char="ü"/>
              </a:pPr>
              <a:r>
                <a:rPr lang="ru-RU" sz="1500">
                  <a:latin typeface="Calibri" pitchFamily="34" charset="0"/>
                </a:rPr>
                <a:t>административно-деловые центры и торговые центры (комплексы) и помещения в них; нежилые помещения, предназначенные (или фактически используемые)  под  офисы, торговые объекты, объекты общественного питания и бытового обслуживания (перечень объектов соответствии со ст. 378</a:t>
              </a:r>
              <a:r>
                <a:rPr lang="ru-RU" sz="1500" baseline="30000">
                  <a:latin typeface="Calibri" pitchFamily="34" charset="0"/>
                </a:rPr>
                <a:t>2  </a:t>
              </a:r>
              <a:r>
                <a:rPr lang="ru-RU" sz="1500">
                  <a:latin typeface="Calibri" pitchFamily="34" charset="0"/>
                </a:rPr>
                <a:t>НК РФ)</a:t>
              </a:r>
              <a:endParaRPr lang="ru-RU" sz="1500" baseline="30000">
                <a:latin typeface="Calibri" pitchFamily="34" charset="0"/>
              </a:endParaRPr>
            </a:p>
            <a:p>
              <a:pPr indent="-171450">
                <a:buClr>
                  <a:srgbClr val="C00000"/>
                </a:buClr>
                <a:buFont typeface="Wingdings" pitchFamily="2" charset="2"/>
                <a:buChar char="ü"/>
              </a:pPr>
              <a:r>
                <a:rPr lang="ru-RU" sz="1500">
                  <a:latin typeface="Calibri" pitchFamily="34" charset="0"/>
                </a:rPr>
                <a:t> объекты налогообложения с кадастровой стоимостью выше 300 миллионов рублей</a:t>
              </a:r>
            </a:p>
          </p:txBody>
        </p:sp>
      </p:grpSp>
      <p:sp>
        <p:nvSpPr>
          <p:cNvPr id="9" name="TextBox 8"/>
          <p:cNvSpPr txBox="1"/>
          <p:nvPr/>
        </p:nvSpPr>
        <p:spPr>
          <a:xfrm>
            <a:off x="9450388" y="7380288"/>
            <a:ext cx="914400" cy="914400"/>
          </a:xfrm>
          <a:prstGeom prst="rect">
            <a:avLst/>
          </a:prstGeom>
        </p:spPr>
        <p:txBody>
          <a:bodyPr wrap="none" lIns="104306" tIns="52153" rIns="104306" bIns="52153" anchor="ctr">
            <a:normAutofit/>
          </a:bodyPr>
          <a:lstStyle/>
          <a:p>
            <a:pPr defTabSz="1043056" fontAlgn="auto">
              <a:spcAft>
                <a:spcPts val="0"/>
              </a:spcAft>
              <a:defRPr/>
            </a:pPr>
            <a:endParaRPr lang="ru-RU" sz="4800" b="1" dirty="0">
              <a:solidFill>
                <a:srgbClr val="005AA9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9378950" y="612775"/>
            <a:ext cx="914400" cy="914400"/>
          </a:xfrm>
          <a:prstGeom prst="rect">
            <a:avLst/>
          </a:prstGeom>
        </p:spPr>
        <p:txBody>
          <a:bodyPr wrap="none" lIns="104306" tIns="52153" rIns="104306" bIns="52153" anchor="ctr">
            <a:normAutofit/>
          </a:bodyPr>
          <a:lstStyle/>
          <a:p>
            <a:pPr defTabSz="1043056" fontAlgn="auto">
              <a:spcAft>
                <a:spcPts val="0"/>
              </a:spcAft>
              <a:defRPr/>
            </a:pPr>
            <a:endParaRPr lang="ru-RU" sz="4800" b="1" dirty="0">
              <a:solidFill>
                <a:srgbClr val="005AA9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6121400" y="3073400"/>
            <a:ext cx="3311525" cy="490538"/>
          </a:xfrm>
          <a:prstGeom prst="rect">
            <a:avLst/>
          </a:prstGeom>
          <a:ln>
            <a:solidFill>
              <a:srgbClr val="C00000"/>
            </a:solidFill>
          </a:ln>
        </p:spPr>
        <p:txBody>
          <a:bodyPr lIns="104306" tIns="52153" rIns="104306" bIns="52153" anchor="ctr">
            <a:normAutofit fontScale="47500" lnSpcReduction="20000"/>
          </a:bodyPr>
          <a:lstStyle/>
          <a:p>
            <a:pPr defTabSz="1043056" fontAlgn="auto">
              <a:spcAft>
                <a:spcPts val="0"/>
              </a:spcAft>
              <a:defRPr/>
            </a:pPr>
            <a:r>
              <a:rPr lang="ru-RU" sz="4800" b="1" dirty="0">
                <a:solidFill>
                  <a:srgbClr val="C00000"/>
                </a:solidFill>
                <a:latin typeface="+mj-lt"/>
                <a:ea typeface="+mj-ea"/>
                <a:cs typeface="+mj-cs"/>
              </a:rPr>
              <a:t>1 объект каждого вида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983B3D79-8134-4861-AA8F-3597F5169E4B}" type="slidenum">
              <a:rPr lang="ru-RU" smtClean="0"/>
              <a:pPr>
                <a:defRPr/>
              </a:pPr>
              <a:t>7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Объект 1"/>
          <p:cNvSpPr>
            <a:spLocks noGrp="1"/>
          </p:cNvSpPr>
          <p:nvPr>
            <p:ph idx="1"/>
          </p:nvPr>
        </p:nvSpPr>
        <p:spPr>
          <a:xfrm>
            <a:off x="809625" y="1116013"/>
            <a:ext cx="9074150" cy="6192837"/>
          </a:xfrm>
        </p:spPr>
        <p:txBody>
          <a:bodyPr/>
          <a:lstStyle/>
          <a:p>
            <a:pPr marL="361950"/>
            <a:r>
              <a:rPr lang="ru-RU" sz="1600" smtClean="0">
                <a:solidFill>
                  <a:schemeClr val="tx1"/>
                </a:solidFill>
              </a:rPr>
              <a:t>1) Герои Советского Союза и Герои Российской Федерации, а также лица, награжденные орденом Славы трех степеней;</a:t>
            </a:r>
          </a:p>
          <a:p>
            <a:pPr marL="361950"/>
            <a:r>
              <a:rPr lang="ru-RU" sz="1600" smtClean="0">
                <a:solidFill>
                  <a:schemeClr val="tx1"/>
                </a:solidFill>
              </a:rPr>
              <a:t>2) инвалиды I и II групп инвалидности;</a:t>
            </a:r>
          </a:p>
          <a:p>
            <a:pPr marL="361950"/>
            <a:r>
              <a:rPr lang="ru-RU" sz="1600" smtClean="0">
                <a:solidFill>
                  <a:schemeClr val="tx1"/>
                </a:solidFill>
              </a:rPr>
              <a:t>3) инвалиды с детства;</a:t>
            </a:r>
          </a:p>
          <a:p>
            <a:pPr marL="361950"/>
            <a:r>
              <a:rPr lang="ru-RU" sz="1600" smtClean="0">
                <a:solidFill>
                  <a:schemeClr val="tx1"/>
                </a:solidFill>
              </a:rPr>
              <a:t>4) участники гражданской войны и Великой Отечественной войны, других боевых операций по защите СССР из числа военнослужащих, проходивших службу в воинских частях, штабах и учреждениях, входивших в состав действующей армии, и бывших партизан, </a:t>
            </a:r>
            <a:r>
              <a:rPr lang="ru-RU" sz="1600" i="1" u="sng" smtClean="0">
                <a:solidFill>
                  <a:srgbClr val="0070C0"/>
                </a:solidFill>
              </a:rPr>
              <a:t>а также ветераны боевых действий</a:t>
            </a:r>
            <a:r>
              <a:rPr lang="ru-RU" sz="1600" i="1" smtClean="0">
                <a:solidFill>
                  <a:srgbClr val="0070C0"/>
                </a:solidFill>
              </a:rPr>
              <a:t> </a:t>
            </a:r>
            <a:r>
              <a:rPr lang="ru-RU" sz="1600" smtClean="0">
                <a:solidFill>
                  <a:srgbClr val="0070C0"/>
                </a:solidFill>
              </a:rPr>
              <a:t> </a:t>
            </a:r>
            <a:r>
              <a:rPr lang="ru-RU" sz="1600" smtClean="0">
                <a:solidFill>
                  <a:schemeClr val="tx1"/>
                </a:solidFill>
              </a:rPr>
              <a:t>(новая льгота по главе  32 НК РФ);</a:t>
            </a:r>
          </a:p>
          <a:p>
            <a:pPr marL="361950"/>
            <a:r>
              <a:rPr lang="ru-RU" sz="1600" smtClean="0">
                <a:solidFill>
                  <a:schemeClr val="tx1"/>
                </a:solidFill>
              </a:rPr>
              <a:t>5) лица вольнонаемного состава Советской Армии, Военно-Морского Флота, органов внутренних дел и государственной безопасности, занимавшие штатные должности в воинских частях, штабах и учреждениях, входивших в состав действующей армии в период Великой Отечественной войны, либо лица, находившиеся в этот период в городах, участие в обороне которых засчитывается этим лицам в выслугу лет для назначения пенсии на льготных условиях, установленных для военнослужащих частей действующей армии;</a:t>
            </a:r>
          </a:p>
          <a:p>
            <a:pPr marL="361950"/>
            <a:r>
              <a:rPr lang="ru-RU" sz="1600" smtClean="0">
                <a:solidFill>
                  <a:schemeClr val="tx1"/>
                </a:solidFill>
              </a:rPr>
              <a:t>6) лица, имеющие право на получение социальной поддержки в соответствии с </a:t>
            </a:r>
            <a:r>
              <a:rPr lang="ru-RU" sz="1600" smtClean="0">
                <a:solidFill>
                  <a:schemeClr val="tx1"/>
                </a:solidFill>
                <a:hlinkClick r:id="rId2"/>
              </a:rPr>
              <a:t>Законом</a:t>
            </a:r>
            <a:r>
              <a:rPr lang="ru-RU" sz="1600" smtClean="0">
                <a:solidFill>
                  <a:schemeClr val="tx1"/>
                </a:solidFill>
              </a:rPr>
              <a:t> Российской Федерации от 15 мая 1991 года N 1244-1 "О социальной защите граждан, подвергшихся воздействию радиации вследствие катастрофы на Чернобыльской АЭС", в соответствии с Федеральным </a:t>
            </a:r>
            <a:r>
              <a:rPr lang="ru-RU" sz="1600" smtClean="0">
                <a:solidFill>
                  <a:schemeClr val="tx1"/>
                </a:solidFill>
                <a:hlinkClick r:id="rId3"/>
              </a:rPr>
              <a:t>законом</a:t>
            </a:r>
            <a:r>
              <a:rPr lang="ru-RU" sz="1600" smtClean="0">
                <a:solidFill>
                  <a:schemeClr val="tx1"/>
                </a:solidFill>
              </a:rPr>
              <a:t> от 26 ноября 1998 года N 175-ФЗ "О социальной защите граждан Российской Федерации, подвергшихся воздействию радиации вследствие аварии в 1957 году на производственном объединении "Маяк" и сбросов радиоактивных отходов в реку Теча" </a:t>
            </a:r>
            <a:r>
              <a:rPr lang="ru-RU" sz="1600" u="sng" smtClean="0">
                <a:solidFill>
                  <a:srgbClr val="0070C0"/>
                </a:solidFill>
              </a:rPr>
              <a:t>и Федеральным </a:t>
            </a:r>
            <a:r>
              <a:rPr lang="ru-RU" sz="1600" u="sng" smtClean="0">
                <a:solidFill>
                  <a:srgbClr val="0070C0"/>
                </a:solidFill>
                <a:hlinkClick r:id="rId4"/>
              </a:rPr>
              <a:t>законом</a:t>
            </a:r>
            <a:r>
              <a:rPr lang="ru-RU" sz="1600" u="sng" smtClean="0">
                <a:solidFill>
                  <a:srgbClr val="0070C0"/>
                </a:solidFill>
              </a:rPr>
              <a:t> от 10 января 2002 года N 2-ФЗ "О социальных гарантиях гражданам, подвергшимся радиационному воздействию вследствие ядерных испытаний на Семипалатинском полигоне"</a:t>
            </a:r>
            <a:r>
              <a:rPr lang="ru-RU" sz="1600" u="sng" smtClean="0">
                <a:solidFill>
                  <a:schemeClr val="tx1"/>
                </a:solidFill>
              </a:rPr>
              <a:t>  </a:t>
            </a:r>
            <a:r>
              <a:rPr lang="ru-RU" sz="1600" smtClean="0">
                <a:solidFill>
                  <a:schemeClr val="tx1"/>
                </a:solidFill>
              </a:rPr>
              <a:t>(</a:t>
            </a:r>
            <a:r>
              <a:rPr lang="ru-RU" sz="1600" i="1" smtClean="0">
                <a:solidFill>
                  <a:schemeClr val="tx1"/>
                </a:solidFill>
              </a:rPr>
              <a:t>выделенный текст  - новая льгота по   главе 32 НК РФ);</a:t>
            </a:r>
          </a:p>
          <a:p>
            <a:pPr marL="361950"/>
            <a:endParaRPr lang="ru-RU" sz="1600" smtClean="0">
              <a:solidFill>
                <a:srgbClr val="0070C0"/>
              </a:solidFill>
            </a:endParaRPr>
          </a:p>
          <a:p>
            <a:pPr marL="361950"/>
            <a:endParaRPr lang="ru-RU" sz="1600" smtClean="0"/>
          </a:p>
          <a:p>
            <a:pPr marL="361950"/>
            <a:endParaRPr lang="ru-RU" sz="1600" smtClean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809625" y="539750"/>
            <a:ext cx="8580438" cy="504825"/>
          </a:xfrm>
        </p:spPr>
        <p:txBody>
          <a:bodyPr/>
          <a:lstStyle/>
          <a:p>
            <a:pPr>
              <a:defRPr/>
            </a:pPr>
            <a:r>
              <a:rPr lang="ru-RU" sz="2400" dirty="0" smtClean="0">
                <a:solidFill>
                  <a:schemeClr val="accent2">
                    <a:lumMod val="75000"/>
                  </a:schemeClr>
                </a:solidFill>
              </a:rPr>
              <a:t>Право на льготу имеют следующие категории граждан</a:t>
            </a:r>
            <a:endParaRPr lang="ru-RU" sz="24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E2BAEEB-9D86-4A94-83BF-A0A373A8DA41}" type="slidenum">
              <a:rPr lang="ru-RU" smtClean="0"/>
              <a:pPr>
                <a:defRPr/>
              </a:pPr>
              <a:t>8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Объект 1"/>
          <p:cNvSpPr>
            <a:spLocks noGrp="1"/>
          </p:cNvSpPr>
          <p:nvPr>
            <p:ph idx="1"/>
          </p:nvPr>
        </p:nvSpPr>
        <p:spPr>
          <a:xfrm>
            <a:off x="377825" y="396875"/>
            <a:ext cx="9577388" cy="7056438"/>
          </a:xfrm>
        </p:spPr>
        <p:txBody>
          <a:bodyPr/>
          <a:lstStyle/>
          <a:p>
            <a:pPr marL="361950"/>
            <a:r>
              <a:rPr lang="ru-RU" sz="1500" smtClean="0">
                <a:solidFill>
                  <a:schemeClr val="tx1"/>
                </a:solidFill>
              </a:rPr>
              <a:t>7) военнослужащие, а также граждане, уволенные с военной службы по достижении предельного возраста пребывания на военной службе, состоянию здоровья или в связи с организационно-штатными мероприятиями, имеющие общую продолжительность военной службы 20 лет и более;</a:t>
            </a:r>
          </a:p>
          <a:p>
            <a:pPr marL="361950"/>
            <a:r>
              <a:rPr lang="ru-RU" sz="1500" smtClean="0">
                <a:solidFill>
                  <a:schemeClr val="tx1"/>
                </a:solidFill>
              </a:rPr>
              <a:t>8) лица, принимавшие непосредственное участие в составе подразделений особого риска в испытаниях ядерного и термоядерного оружия, ликвидации аварий ядерных установок на средствах вооружения и военных объектах;</a:t>
            </a:r>
          </a:p>
          <a:p>
            <a:pPr marL="361950"/>
            <a:r>
              <a:rPr lang="ru-RU" sz="1500" smtClean="0">
                <a:solidFill>
                  <a:schemeClr val="tx1"/>
                </a:solidFill>
              </a:rPr>
              <a:t>9) члены семей военнослужащих, потерявших кормильца;</a:t>
            </a:r>
          </a:p>
          <a:p>
            <a:pPr marL="361950"/>
            <a:r>
              <a:rPr lang="ru-RU" sz="1500" smtClean="0">
                <a:solidFill>
                  <a:schemeClr val="tx1"/>
                </a:solidFill>
              </a:rPr>
              <a:t>10) пенсионеры, получающие пенсии, назначаемые в порядке, установленном пенсионным законодательством, </a:t>
            </a:r>
            <a:r>
              <a:rPr lang="ru-RU" sz="1500" i="1" u="sng" smtClean="0">
                <a:solidFill>
                  <a:srgbClr val="0070C0"/>
                </a:solidFill>
              </a:rPr>
              <a:t>а также лица, достигшие возраста 60 и 55 лет (соответственно мужчины и женщины), которым в соответствии с законодательством Российской Федерации выплачивается ежемесячное пожизненное содержание </a:t>
            </a:r>
            <a:r>
              <a:rPr lang="ru-RU" sz="1500" i="1" smtClean="0">
                <a:solidFill>
                  <a:schemeClr val="tx1"/>
                </a:solidFill>
              </a:rPr>
              <a:t>(выделенный текст установлен  главой 32 НК РФ);</a:t>
            </a:r>
          </a:p>
          <a:p>
            <a:pPr marL="361950"/>
            <a:r>
              <a:rPr lang="ru-RU" sz="1500" smtClean="0">
                <a:solidFill>
                  <a:schemeClr val="tx1"/>
                </a:solidFill>
              </a:rPr>
              <a:t>11) граждане, уволенные с военной службы или призывавшиеся на военные сборы, выполнявшие интернациональный долг в Афганистане и других странах, в которых велись боевые действия;</a:t>
            </a:r>
          </a:p>
          <a:p>
            <a:pPr marL="361950"/>
            <a:r>
              <a:rPr lang="ru-RU" sz="1500" smtClean="0">
                <a:solidFill>
                  <a:schemeClr val="tx1"/>
                </a:solidFill>
              </a:rPr>
              <a:t>12) физические лица, получившие или перенесшие лучевую болезнь или ставшие инвалидами в результате испытаний, учений и иных работ, связанных с любыми видами ядерных установок, включая ядерное оружие и космическую технику;</a:t>
            </a:r>
          </a:p>
          <a:p>
            <a:pPr marL="361950"/>
            <a:r>
              <a:rPr lang="ru-RU" sz="1500" smtClean="0">
                <a:solidFill>
                  <a:schemeClr val="tx1"/>
                </a:solidFill>
              </a:rPr>
              <a:t>13) родители и супруги военнослужащих и государственных служащих, погибших при исполнении служебных обязанностей;</a:t>
            </a:r>
          </a:p>
          <a:p>
            <a:pPr marL="361950"/>
            <a:r>
              <a:rPr lang="ru-RU" sz="1500" smtClean="0">
                <a:solidFill>
                  <a:schemeClr val="tx1"/>
                </a:solidFill>
              </a:rPr>
              <a:t>14) </a:t>
            </a:r>
            <a:r>
              <a:rPr lang="ru-RU" sz="1500" u="sng" smtClean="0">
                <a:solidFill>
                  <a:srgbClr val="0070C0"/>
                </a:solidFill>
              </a:rPr>
              <a:t>физические лица, осуществляющие профессиональную творческую деятельность, - в отношении специально оборудованных помещений, сооружений, используемых ими исключительно в качестве творческих мастерских, ателье, студий, а также жилых помещений, используемых для организации открытых для посещения негосударственных музеев, галерей, библиотек, - на период такого их использования </a:t>
            </a:r>
            <a:r>
              <a:rPr lang="ru-RU" sz="1500" i="1" smtClean="0">
                <a:solidFill>
                  <a:schemeClr val="tx1"/>
                </a:solidFill>
              </a:rPr>
              <a:t>( выделенный текст установлен  главой 32 НК РФ);</a:t>
            </a:r>
            <a:endParaRPr lang="ru-RU" sz="1500" smtClean="0">
              <a:solidFill>
                <a:srgbClr val="0070C0"/>
              </a:solidFill>
            </a:endParaRPr>
          </a:p>
          <a:p>
            <a:pPr marL="361950"/>
            <a:r>
              <a:rPr lang="ru-RU" sz="1500" smtClean="0">
                <a:solidFill>
                  <a:schemeClr val="tx1"/>
                </a:solidFill>
              </a:rPr>
              <a:t>15) физические лица - в отношении хозяйственных строений или сооружений, площадь каждого из которых не превышает 50 квадратных метров и которые расположены на земельных участках, предоставленных для ведения личного подсобного, дачного хозяйства, огородничества, садоводства или индивидуального жилищного строительства.</a:t>
            </a:r>
          </a:p>
          <a:p>
            <a:pPr marL="361950"/>
            <a:r>
              <a:rPr lang="ru-RU" sz="1800" smtClean="0">
                <a:solidFill>
                  <a:schemeClr val="tx1"/>
                </a:solidFill>
              </a:rPr>
              <a:t>Дополнительные льготы могут быть установлены муниципальными образованиями</a:t>
            </a:r>
          </a:p>
          <a:p>
            <a:pPr marL="361950"/>
            <a:endParaRPr lang="ru-RU" sz="1600" smtClean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DCD4339-7214-4EDC-95A3-7261A6546426}" type="slidenum">
              <a:rPr lang="ru-RU" smtClean="0"/>
              <a:pPr>
                <a:defRPr/>
              </a:pPr>
              <a:t>9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sent_FNS2012_A4">
  <a:themeElements>
    <a:clrScheme name="Базовая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/>
      <a:bodyPr vert="horz" lIns="104306" tIns="52153" rIns="104306" bIns="52153" rtlCol="0" anchor="ctr">
        <a:normAutofit/>
      </a:bodyPr>
      <a:lstStyle>
        <a:defPPr marL="0" marR="0" indent="0" algn="l" defTabSz="1043056" rtl="0" eaLnBrk="1" fontAlgn="auto" latinLnBrk="0" hangingPunct="1">
          <a:lnSpc>
            <a:spcPct val="100000"/>
          </a:lnSpc>
          <a:spcBef>
            <a:spcPct val="0"/>
          </a:spcBef>
          <a:spcAft>
            <a:spcPts val="0"/>
          </a:spcAft>
          <a:buClrTx/>
          <a:buSzTx/>
          <a:buFontTx/>
          <a:buNone/>
          <a:tabLst/>
          <a:defRPr kumimoji="0" sz="4800" b="1" i="0" u="none" strike="noStrike" kern="1200" cap="none" spc="0" normalizeH="0" baseline="0" noProof="0" dirty="0" smtClean="0">
            <a:ln>
              <a:noFill/>
            </a:ln>
            <a:solidFill>
              <a:srgbClr val="005AA9"/>
            </a:solidFill>
            <a:effectLst/>
            <a:uLnTx/>
            <a:uFillTx/>
            <a:latin typeface="+mj-lt"/>
            <a:ea typeface="+mj-ea"/>
            <a:cs typeface="+mj-cs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14445</TotalTime>
  <Words>1422</Words>
  <Application>Microsoft Office PowerPoint</Application>
  <PresentationFormat>Произвольный</PresentationFormat>
  <Paragraphs>110</Paragraphs>
  <Slides>11</Slides>
  <Notes>3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Present_FNS2012_A4</vt:lpstr>
      <vt:lpstr>Слайд 1</vt:lpstr>
      <vt:lpstr>С 1 января 2015 года  Закон РФ от 09.12.1991 № 2003-1 «О налогах на имущество физических лиц» отменён</vt:lpstr>
      <vt:lpstr>  Решение  о переходе на исчисление  налога на имущество             физических лиц  от кадастровой стоимости принимает субъект РФ. </vt:lpstr>
      <vt:lpstr>Слайд 4</vt:lpstr>
      <vt:lpstr>Слайд 5</vt:lpstr>
      <vt:lpstr>                  Определение налогооблагаемой базы КАДАСТРОВАЯ СТОИМОСТЬ </vt:lpstr>
      <vt:lpstr>Слайд 7</vt:lpstr>
      <vt:lpstr>Право на льготу имеют следующие категории граждан</vt:lpstr>
      <vt:lpstr>Слайд 9</vt:lpstr>
      <vt:lpstr>Информацию о своих объектах, их инвентаризационной стоимости и размере исчисленного налога налогоплательщик может узнать в   электронном  сервисе  «Личный кабинет налогоплательщика для физических лиц»</vt:lpstr>
      <vt:lpstr>С результатами оценки объектов недвижимости все желающие могут ознакомиться  на сайте Росреестра (www.rosreestr.ru) .   </vt:lpstr>
    </vt:vector>
  </TitlesOfParts>
  <Company>Kraftway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GEG</dc:creator>
  <cp:lastModifiedBy>i2506-w04003428</cp:lastModifiedBy>
  <cp:revision>1147</cp:revision>
  <cp:lastPrinted>2015-06-08T06:41:26Z</cp:lastPrinted>
  <dcterms:created xsi:type="dcterms:W3CDTF">2013-04-18T07:19:29Z</dcterms:created>
  <dcterms:modified xsi:type="dcterms:W3CDTF">2015-07-27T01:41:59Z</dcterms:modified>
</cp:coreProperties>
</file>

<file path=docProps/thumbnail.jpeg>
</file>